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6"/>
  </p:notesMasterIdLst>
  <p:sldIdLst>
    <p:sldId id="256" r:id="rId2"/>
    <p:sldId id="345" r:id="rId3"/>
    <p:sldId id="347" r:id="rId4"/>
    <p:sldId id="346" r:id="rId5"/>
    <p:sldId id="263" r:id="rId6"/>
    <p:sldId id="264" r:id="rId7"/>
    <p:sldId id="266" r:id="rId8"/>
    <p:sldId id="265" r:id="rId9"/>
    <p:sldId id="267" r:id="rId10"/>
    <p:sldId id="268" r:id="rId11"/>
    <p:sldId id="269" r:id="rId12"/>
    <p:sldId id="271" r:id="rId13"/>
    <p:sldId id="270" r:id="rId14"/>
    <p:sldId id="272" r:id="rId15"/>
    <p:sldId id="348" r:id="rId16"/>
    <p:sldId id="257" r:id="rId17"/>
    <p:sldId id="258" r:id="rId18"/>
    <p:sldId id="259" r:id="rId19"/>
    <p:sldId id="260" r:id="rId20"/>
    <p:sldId id="261" r:id="rId21"/>
    <p:sldId id="262" r:id="rId22"/>
    <p:sldId id="355" r:id="rId23"/>
    <p:sldId id="274" r:id="rId24"/>
    <p:sldId id="276" r:id="rId25"/>
    <p:sldId id="277" r:id="rId26"/>
    <p:sldId id="278" r:id="rId27"/>
    <p:sldId id="279" r:id="rId28"/>
    <p:sldId id="349" r:id="rId29"/>
    <p:sldId id="275" r:id="rId30"/>
    <p:sldId id="280" r:id="rId31"/>
    <p:sldId id="281" r:id="rId32"/>
    <p:sldId id="282" r:id="rId33"/>
    <p:sldId id="283" r:id="rId34"/>
    <p:sldId id="284" r:id="rId35"/>
    <p:sldId id="285" r:id="rId36"/>
    <p:sldId id="350" r:id="rId37"/>
    <p:sldId id="288" r:id="rId38"/>
    <p:sldId id="287" r:id="rId39"/>
    <p:sldId id="289" r:id="rId40"/>
    <p:sldId id="290" r:id="rId41"/>
    <p:sldId id="291" r:id="rId42"/>
    <p:sldId id="351" r:id="rId43"/>
    <p:sldId id="292" r:id="rId44"/>
    <p:sldId id="293" r:id="rId45"/>
    <p:sldId id="294" r:id="rId46"/>
    <p:sldId id="295" r:id="rId47"/>
    <p:sldId id="352" r:id="rId48"/>
    <p:sldId id="354" r:id="rId49"/>
    <p:sldId id="296" r:id="rId50"/>
    <p:sldId id="297" r:id="rId51"/>
    <p:sldId id="298" r:id="rId52"/>
    <p:sldId id="299" r:id="rId53"/>
    <p:sldId id="300" r:id="rId54"/>
    <p:sldId id="353" r:id="rId55"/>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3599" autoAdjust="0"/>
  </p:normalViewPr>
  <p:slideViewPr>
    <p:cSldViewPr snapToGrid="0">
      <p:cViewPr varScale="1">
        <p:scale>
          <a:sx n="63" d="100"/>
          <a:sy n="63" d="100"/>
        </p:scale>
        <p:origin x="145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56884F0-5FE6-4C01-A26E-8ECFA27B6655}" type="datetimeFigureOut">
              <a:rPr lang="en-US" smtClean="0"/>
              <a:t>6/13/2023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C1E4694-C583-440C-9072-442D95364E90}" type="slidenum">
              <a:rPr lang="en-US" smtClean="0"/>
              <a:t>‹#›</a:t>
            </a:fld>
            <a:endParaRPr lang="en-US"/>
          </a:p>
        </p:txBody>
      </p:sp>
    </p:spTree>
    <p:extLst>
      <p:ext uri="{BB962C8B-B14F-4D97-AF65-F5344CB8AC3E}">
        <p14:creationId xmlns:p14="http://schemas.microsoft.com/office/powerpoint/2010/main" val="3724926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1E4694-C583-440C-9072-442D95364E90}" type="slidenum">
              <a:rPr lang="en-US" smtClean="0"/>
              <a:t>1</a:t>
            </a:fld>
            <a:endParaRPr lang="en-US"/>
          </a:p>
        </p:txBody>
      </p:sp>
    </p:spTree>
    <p:extLst>
      <p:ext uri="{BB962C8B-B14F-4D97-AF65-F5344CB8AC3E}">
        <p14:creationId xmlns:p14="http://schemas.microsoft.com/office/powerpoint/2010/main" val="1398793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0584E3-D340-4F7F-B896-517176A50955}" type="slidenum">
              <a:rPr lang="en-US"/>
              <a:pPr/>
              <a:t>10</a:t>
            </a:fld>
            <a:endParaRPr lang="en-US"/>
          </a:p>
        </p:txBody>
      </p:sp>
      <p:sp>
        <p:nvSpPr>
          <p:cNvPr id="51202" name="Rectangle 2"/>
          <p:cNvSpPr>
            <a:spLocks noGrp="1" noRot="1" noChangeAspect="1" noChangeArrowheads="1" noTextEdit="1"/>
          </p:cNvSpPr>
          <p:nvPr>
            <p:ph type="sldImg"/>
          </p:nvPr>
        </p:nvSpPr>
        <p:spPr>
          <a:xfrm>
            <a:off x="485775" y="731838"/>
            <a:ext cx="6502400" cy="3657600"/>
          </a:xfrm>
          <a:ln/>
        </p:spPr>
      </p:sp>
      <p:sp>
        <p:nvSpPr>
          <p:cNvPr id="512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2400" cy="3657600"/>
          </a:xfrm>
        </p:spPr>
      </p:sp>
      <p:sp>
        <p:nvSpPr>
          <p:cNvPr id="3" name="Notes Placeholder 2"/>
          <p:cNvSpPr>
            <a:spLocks noGrp="1"/>
          </p:cNvSpPr>
          <p:nvPr>
            <p:ph type="body" idx="1"/>
          </p:nvPr>
        </p:nvSpPr>
        <p:spPr/>
        <p:txBody>
          <a:bodyPr>
            <a:normAutofit/>
          </a:bodyPr>
          <a:lstStyle/>
          <a:p>
            <a:r>
              <a:rPr lang="en-US" dirty="0"/>
              <a:t>If-Then: If it is a whale, then it is a mammal.</a:t>
            </a:r>
          </a:p>
          <a:p>
            <a:r>
              <a:rPr lang="en-US" dirty="0"/>
              <a:t>Converse: If it is a mammal, then it</a:t>
            </a:r>
            <a:r>
              <a:rPr lang="en-US" baseline="0" dirty="0"/>
              <a:t> is a whale.</a:t>
            </a:r>
          </a:p>
          <a:p>
            <a:r>
              <a:rPr lang="en-US" baseline="0" dirty="0"/>
              <a:t>Inverse: If it is not a whale, then it is not a mammal.</a:t>
            </a:r>
          </a:p>
          <a:p>
            <a:r>
              <a:rPr lang="en-US" baseline="0" dirty="0"/>
              <a:t>Contrapositive: if it is not a mammal, then it is not a whale.</a:t>
            </a:r>
            <a:endParaRPr lang="en-US" dirty="0"/>
          </a:p>
        </p:txBody>
      </p:sp>
      <p:sp>
        <p:nvSpPr>
          <p:cNvPr id="4" name="Slide Number Placeholder 3"/>
          <p:cNvSpPr>
            <a:spLocks noGrp="1"/>
          </p:cNvSpPr>
          <p:nvPr>
            <p:ph type="sldNum" sz="quarter" idx="10"/>
          </p:nvPr>
        </p:nvSpPr>
        <p:spPr/>
        <p:txBody>
          <a:bodyPr/>
          <a:lstStyle/>
          <a:p>
            <a:fld id="{450382C6-0B11-4413-89A4-9015C8786A7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2400" cy="36576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0382C6-0B11-4413-89A4-9015C8786A7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2400" cy="3657600"/>
          </a:xfrm>
        </p:spPr>
      </p:sp>
      <p:sp>
        <p:nvSpPr>
          <p:cNvPr id="3" name="Notes Placeholder 2"/>
          <p:cNvSpPr>
            <a:spLocks noGrp="1"/>
          </p:cNvSpPr>
          <p:nvPr>
            <p:ph type="body" idx="1"/>
          </p:nvPr>
        </p:nvSpPr>
        <p:spPr/>
        <p:txBody>
          <a:bodyPr>
            <a:normAutofit/>
          </a:bodyPr>
          <a:lstStyle/>
          <a:p>
            <a:r>
              <a:rPr lang="en-US" dirty="0"/>
              <a:t>If-then: If lines intersect</a:t>
            </a:r>
            <a:r>
              <a:rPr lang="en-US" baseline="0" dirty="0"/>
              <a:t> to form right angles, then they are perpendicular.</a:t>
            </a:r>
          </a:p>
          <a:p>
            <a:r>
              <a:rPr lang="en-US" baseline="0" dirty="0" err="1"/>
              <a:t>Biconditional</a:t>
            </a:r>
            <a:r>
              <a:rPr lang="en-US" baseline="0" dirty="0"/>
              <a:t>: Lines are perpendicular </a:t>
            </a:r>
            <a:r>
              <a:rPr lang="en-US" baseline="0" dirty="0" err="1"/>
              <a:t>iff</a:t>
            </a:r>
            <a:r>
              <a:rPr lang="en-US" baseline="0" dirty="0"/>
              <a:t> they intersect to form right angles.</a:t>
            </a:r>
            <a:endParaRPr lang="en-US" dirty="0"/>
          </a:p>
        </p:txBody>
      </p:sp>
      <p:sp>
        <p:nvSpPr>
          <p:cNvPr id="4" name="Slide Number Placeholder 3"/>
          <p:cNvSpPr>
            <a:spLocks noGrp="1"/>
          </p:cNvSpPr>
          <p:nvPr>
            <p:ph type="sldNum" sz="quarter" idx="10"/>
          </p:nvPr>
        </p:nvSpPr>
        <p:spPr/>
        <p:txBody>
          <a:bodyPr/>
          <a:lstStyle/>
          <a:p>
            <a:fld id="{450382C6-0B11-4413-89A4-9015C8786A7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2400" cy="3657600"/>
          </a:xfrm>
        </p:spPr>
      </p:sp>
      <p:sp>
        <p:nvSpPr>
          <p:cNvPr id="3" name="Notes Placeholder 2"/>
          <p:cNvSpPr>
            <a:spLocks noGrp="1"/>
          </p:cNvSpPr>
          <p:nvPr>
            <p:ph type="body" idx="1"/>
          </p:nvPr>
        </p:nvSpPr>
        <p:spPr/>
        <p:txBody>
          <a:bodyPr>
            <a:normAutofit/>
          </a:bodyPr>
          <a:lstStyle/>
          <a:p>
            <a:pPr marL="241653" indent="-241653">
              <a:buAutoNum type="arabicPeriod"/>
            </a:pPr>
            <a:r>
              <a:rPr lang="en-US" dirty="0"/>
              <a:t>True, linear pairs</a:t>
            </a:r>
            <a:r>
              <a:rPr lang="en-US" baseline="0" dirty="0"/>
              <a:t> are supplementary</a:t>
            </a:r>
          </a:p>
          <a:p>
            <a:pPr marL="241653" indent="-241653">
              <a:buAutoNum type="arabicPeriod"/>
            </a:pPr>
            <a:r>
              <a:rPr lang="en-US" baseline="0" dirty="0"/>
              <a:t>False, no information given</a:t>
            </a:r>
          </a:p>
          <a:p>
            <a:pPr marL="241653" indent="-241653">
              <a:buAutoNum type="arabicPeriod"/>
            </a:pPr>
            <a:r>
              <a:rPr lang="en-US" baseline="0" dirty="0"/>
              <a:t>True, intersecting lines form vertical angles</a:t>
            </a:r>
          </a:p>
          <a:p>
            <a:pPr marL="241653" indent="-241653">
              <a:buAutoNum type="arabicPeriod"/>
            </a:pPr>
            <a:r>
              <a:rPr lang="en-US" baseline="0" dirty="0"/>
              <a:t>False, no information given</a:t>
            </a:r>
            <a:endParaRPr lang="en-US" dirty="0"/>
          </a:p>
        </p:txBody>
      </p:sp>
      <p:sp>
        <p:nvSpPr>
          <p:cNvPr id="4" name="Slide Number Placeholder 3"/>
          <p:cNvSpPr>
            <a:spLocks noGrp="1"/>
          </p:cNvSpPr>
          <p:nvPr>
            <p:ph type="sldNum" sz="quarter" idx="10"/>
          </p:nvPr>
        </p:nvSpPr>
        <p:spPr/>
        <p:txBody>
          <a:bodyPr/>
          <a:lstStyle/>
          <a:p>
            <a:fld id="{450382C6-0B11-4413-89A4-9015C8786A7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1E4694-C583-440C-9072-442D95364E90}" type="slidenum">
              <a:rPr lang="en-US" smtClean="0"/>
              <a:t>15</a:t>
            </a:fld>
            <a:endParaRPr lang="en-US"/>
          </a:p>
        </p:txBody>
      </p:sp>
    </p:spTree>
    <p:extLst>
      <p:ext uri="{BB962C8B-B14F-4D97-AF65-F5344CB8AC3E}">
        <p14:creationId xmlns:p14="http://schemas.microsoft.com/office/powerpoint/2010/main" val="3410720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2400" cy="36576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0382C6-0B11-4413-89A4-9015C8786A7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2400" cy="36576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0382C6-0B11-4413-89A4-9015C8786A7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2400" cy="3657600"/>
          </a:xfrm>
        </p:spPr>
      </p:sp>
      <p:sp>
        <p:nvSpPr>
          <p:cNvPr id="3" name="Notes Placeholder 2"/>
          <p:cNvSpPr>
            <a:spLocks noGrp="1"/>
          </p:cNvSpPr>
          <p:nvPr>
            <p:ph type="body" idx="1"/>
          </p:nvPr>
        </p:nvSpPr>
        <p:spPr/>
        <p:txBody>
          <a:bodyPr>
            <a:normAutofit/>
          </a:bodyPr>
          <a:lstStyle/>
          <a:p>
            <a:endParaRPr lang="en-US" dirty="0"/>
          </a:p>
          <a:p>
            <a:endParaRPr lang="en-US" dirty="0"/>
          </a:p>
          <a:p>
            <a:r>
              <a:rPr lang="en-US" dirty="0"/>
              <a:t>Each number is ½ the previous number:</a:t>
            </a:r>
            <a:r>
              <a:rPr lang="en-US" baseline="0" dirty="0"/>
              <a:t> 62.5, 31.25, 15.625</a:t>
            </a:r>
          </a:p>
        </p:txBody>
      </p:sp>
      <p:sp>
        <p:nvSpPr>
          <p:cNvPr id="4" name="Slide Number Placeholder 3"/>
          <p:cNvSpPr>
            <a:spLocks noGrp="1"/>
          </p:cNvSpPr>
          <p:nvPr>
            <p:ph type="sldNum" sz="quarter" idx="10"/>
          </p:nvPr>
        </p:nvSpPr>
        <p:spPr/>
        <p:txBody>
          <a:bodyPr/>
          <a:lstStyle/>
          <a:p>
            <a:fld id="{450382C6-0B11-4413-89A4-9015C8786A7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2400" cy="3657600"/>
          </a:xfrm>
        </p:spPr>
      </p:sp>
      <p:sp>
        <p:nvSpPr>
          <p:cNvPr id="3" name="Notes Placeholder 2"/>
          <p:cNvSpPr>
            <a:spLocks noGrp="1"/>
          </p:cNvSpPr>
          <p:nvPr>
            <p:ph type="body" idx="1"/>
          </p:nvPr>
        </p:nvSpPr>
        <p:spPr/>
        <p:txBody>
          <a:bodyPr>
            <a:normAutofit/>
          </a:bodyPr>
          <a:lstStyle/>
          <a:p>
            <a:r>
              <a:rPr lang="en-US" dirty="0"/>
              <a:t>Each figure has two more segments</a:t>
            </a:r>
          </a:p>
          <a:p>
            <a:r>
              <a:rPr lang="en-US" dirty="0"/>
              <a:t>Third figure has seven</a:t>
            </a:r>
            <a:r>
              <a:rPr lang="en-US" baseline="0" dirty="0"/>
              <a:t> segment, so 5</a:t>
            </a:r>
            <a:r>
              <a:rPr lang="en-US" baseline="30000" dirty="0"/>
              <a:t>th</a:t>
            </a:r>
            <a:r>
              <a:rPr lang="en-US" baseline="0" dirty="0"/>
              <a:t> has 7 + 2 + 2 = 11</a:t>
            </a:r>
          </a:p>
          <a:p>
            <a:endParaRPr lang="en-US" baseline="0" dirty="0"/>
          </a:p>
          <a:p>
            <a:r>
              <a:rPr lang="en-US" baseline="0" dirty="0"/>
              <a:t>Product means multiply</a:t>
            </a:r>
          </a:p>
          <a:p>
            <a:r>
              <a:rPr lang="en-US" baseline="0" dirty="0"/>
              <a:t>Try several: 3(5) = 15; 7(11) = 77; 9(3) = 27</a:t>
            </a:r>
          </a:p>
          <a:p>
            <a:r>
              <a:rPr lang="en-US" baseline="0" dirty="0"/>
              <a:t>Looks like the product of two odd numbers is </a:t>
            </a:r>
            <a:r>
              <a:rPr lang="en-US" b="1" baseline="0" dirty="0"/>
              <a:t>odd</a:t>
            </a:r>
            <a:endParaRPr lang="en-US" b="1" dirty="0"/>
          </a:p>
        </p:txBody>
      </p:sp>
      <p:sp>
        <p:nvSpPr>
          <p:cNvPr id="4" name="Slide Number Placeholder 3"/>
          <p:cNvSpPr>
            <a:spLocks noGrp="1"/>
          </p:cNvSpPr>
          <p:nvPr>
            <p:ph type="sldNum" sz="quarter" idx="10"/>
          </p:nvPr>
        </p:nvSpPr>
        <p:spPr/>
        <p:txBody>
          <a:bodyPr/>
          <a:lstStyle/>
          <a:p>
            <a:fld id="{450382C6-0B11-4413-89A4-9015C8786A7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451A41-1B4F-4036-A40A-96DD57F6A755}" type="slidenum">
              <a:rPr lang="en-US" smtClean="0"/>
              <a:t>2</a:t>
            </a:fld>
            <a:endParaRPr lang="en-US"/>
          </a:p>
        </p:txBody>
      </p:sp>
    </p:spTree>
    <p:extLst>
      <p:ext uri="{BB962C8B-B14F-4D97-AF65-F5344CB8AC3E}">
        <p14:creationId xmlns:p14="http://schemas.microsoft.com/office/powerpoint/2010/main" val="2040930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2400" cy="36576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0382C6-0B11-4413-89A4-9015C8786A7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2400" cy="3657600"/>
          </a:xfrm>
        </p:spPr>
      </p:sp>
      <p:sp>
        <p:nvSpPr>
          <p:cNvPr id="3" name="Notes Placeholder 2"/>
          <p:cNvSpPr>
            <a:spLocks noGrp="1"/>
          </p:cNvSpPr>
          <p:nvPr>
            <p:ph type="body" idx="1"/>
          </p:nvPr>
        </p:nvSpPr>
        <p:spPr/>
        <p:txBody>
          <a:bodyPr>
            <a:normAutofit/>
          </a:bodyPr>
          <a:lstStyle/>
          <a:p>
            <a:r>
              <a:rPr lang="en-US" dirty="0"/>
              <a:t>Sample answer:</a:t>
            </a:r>
            <a:r>
              <a:rPr lang="en-US" baseline="0" dirty="0"/>
              <a:t> let x = ½; x</a:t>
            </a:r>
            <a:r>
              <a:rPr lang="en-US" baseline="30000" dirty="0"/>
              <a:t>2</a:t>
            </a:r>
            <a:r>
              <a:rPr lang="en-US" baseline="0" dirty="0"/>
              <a:t> = ¼ </a:t>
            </a:r>
            <a:endParaRPr lang="en-US" dirty="0"/>
          </a:p>
        </p:txBody>
      </p:sp>
      <p:sp>
        <p:nvSpPr>
          <p:cNvPr id="4" name="Slide Number Placeholder 3"/>
          <p:cNvSpPr>
            <a:spLocks noGrp="1"/>
          </p:cNvSpPr>
          <p:nvPr>
            <p:ph type="sldNum" sz="quarter" idx="10"/>
          </p:nvPr>
        </p:nvSpPr>
        <p:spPr/>
        <p:txBody>
          <a:bodyPr/>
          <a:lstStyle/>
          <a:p>
            <a:fld id="{450382C6-0B11-4413-89A4-9015C8786A7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1E4694-C583-440C-9072-442D95364E90}" type="slidenum">
              <a:rPr lang="en-US" smtClean="0"/>
              <a:t>22</a:t>
            </a:fld>
            <a:endParaRPr lang="en-US"/>
          </a:p>
        </p:txBody>
      </p:sp>
    </p:spTree>
    <p:extLst>
      <p:ext uri="{BB962C8B-B14F-4D97-AF65-F5344CB8AC3E}">
        <p14:creationId xmlns:p14="http://schemas.microsoft.com/office/powerpoint/2010/main" val="422065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2400" cy="36576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0382C6-0B11-4413-89A4-9015C8786A7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9B694D-9A9C-44C4-8FF6-C52C0675624E}" type="slidenum">
              <a:rPr lang="en-US"/>
              <a:pPr/>
              <a:t>24</a:t>
            </a:fld>
            <a:endParaRPr lang="en-US"/>
          </a:p>
        </p:txBody>
      </p:sp>
      <p:sp>
        <p:nvSpPr>
          <p:cNvPr id="54274" name="Rectangle 2"/>
          <p:cNvSpPr>
            <a:spLocks noGrp="1" noRot="1" noChangeAspect="1" noChangeArrowheads="1" noTextEdit="1"/>
          </p:cNvSpPr>
          <p:nvPr>
            <p:ph type="sldImg"/>
          </p:nvPr>
        </p:nvSpPr>
        <p:spPr>
          <a:xfrm>
            <a:off x="485775" y="731838"/>
            <a:ext cx="6502400" cy="3657600"/>
          </a:xfrm>
          <a:ln/>
        </p:spPr>
      </p:sp>
      <p:sp>
        <p:nvSpPr>
          <p:cNvPr id="54275" name="Rectangle 3"/>
          <p:cNvSpPr>
            <a:spLocks noGrp="1" noChangeArrowheads="1"/>
          </p:cNvSpPr>
          <p:nvPr>
            <p:ph type="body" idx="1"/>
          </p:nvPr>
        </p:nvSpPr>
        <p:spPr/>
        <p:txBody>
          <a:bodyPr/>
          <a:lstStyle/>
          <a:p>
            <a:pPr lvl="2"/>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9B694D-9A9C-44C4-8FF6-C52C0675624E}" type="slidenum">
              <a:rPr lang="en-US"/>
              <a:pPr/>
              <a:t>25</a:t>
            </a:fld>
            <a:endParaRPr lang="en-US"/>
          </a:p>
        </p:txBody>
      </p:sp>
      <p:sp>
        <p:nvSpPr>
          <p:cNvPr id="54274" name="Rectangle 2"/>
          <p:cNvSpPr>
            <a:spLocks noGrp="1" noRot="1" noChangeAspect="1" noChangeArrowheads="1" noTextEdit="1"/>
          </p:cNvSpPr>
          <p:nvPr>
            <p:ph type="sldImg"/>
          </p:nvPr>
        </p:nvSpPr>
        <p:spPr>
          <a:xfrm>
            <a:off x="485775" y="731838"/>
            <a:ext cx="6502400" cy="3657600"/>
          </a:xfrm>
          <a:ln/>
        </p:spPr>
      </p:sp>
      <p:sp>
        <p:nvSpPr>
          <p:cNvPr id="54275" name="Rectangle 3"/>
          <p:cNvSpPr>
            <a:spLocks noGrp="1" noChangeArrowheads="1"/>
          </p:cNvSpPr>
          <p:nvPr>
            <p:ph type="body" idx="1"/>
          </p:nvPr>
        </p:nvSpPr>
        <p:spPr/>
        <p:txBody>
          <a:bodyPr/>
          <a:lstStyle/>
          <a:p>
            <a:pPr lvl="0"/>
            <a:r>
              <a:rPr lang="en-US" dirty="0"/>
              <a:t>I</a:t>
            </a:r>
            <a:r>
              <a:rPr lang="en-US" baseline="0" dirty="0"/>
              <a:t> keep the commandments</a:t>
            </a:r>
          </a:p>
          <a:p>
            <a:pPr lvl="0"/>
            <a:endParaRPr lang="en-US" baseline="0" dirty="0"/>
          </a:p>
          <a:p>
            <a:pPr lvl="0"/>
            <a:r>
              <a:rPr lang="en-US" baseline="0" dirty="0"/>
              <a:t>Not Valid</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3F6A63-9547-4BB6-8B1F-EDC2B8716213}" type="slidenum">
              <a:rPr lang="en-US"/>
              <a:pPr/>
              <a:t>26</a:t>
            </a:fld>
            <a:endParaRPr lang="en-US"/>
          </a:p>
        </p:txBody>
      </p:sp>
      <p:sp>
        <p:nvSpPr>
          <p:cNvPr id="56322" name="Rectangle 2"/>
          <p:cNvSpPr>
            <a:spLocks noGrp="1" noRot="1" noChangeAspect="1" noChangeArrowheads="1" noTextEdit="1"/>
          </p:cNvSpPr>
          <p:nvPr>
            <p:ph type="sldImg"/>
          </p:nvPr>
        </p:nvSpPr>
        <p:spPr>
          <a:xfrm>
            <a:off x="485775" y="731838"/>
            <a:ext cx="6502400" cy="3657600"/>
          </a:xfrm>
          <a:ln/>
        </p:spPr>
      </p:sp>
      <p:sp>
        <p:nvSpPr>
          <p:cNvPr id="56323" name="Rectangle 3"/>
          <p:cNvSpPr>
            <a:spLocks noGrp="1" noChangeArrowheads="1"/>
          </p:cNvSpPr>
          <p:nvPr>
            <p:ph type="body" idx="1"/>
          </p:nvPr>
        </p:nvSpPr>
        <p:spPr/>
        <p:txBody>
          <a:bodyPr/>
          <a:lstStyle/>
          <a:p>
            <a:pPr lvl="3"/>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2400" cy="36576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0382C6-0B11-4413-89A4-9015C8786A73}"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1E4694-C583-440C-9072-442D95364E90}" type="slidenum">
              <a:rPr lang="en-US" smtClean="0"/>
              <a:t>28</a:t>
            </a:fld>
            <a:endParaRPr lang="en-US"/>
          </a:p>
        </p:txBody>
      </p:sp>
    </p:spTree>
    <p:extLst>
      <p:ext uri="{BB962C8B-B14F-4D97-AF65-F5344CB8AC3E}">
        <p14:creationId xmlns:p14="http://schemas.microsoft.com/office/powerpoint/2010/main" val="1465991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2400" cy="36576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0382C6-0B11-4413-89A4-9015C8786A73}"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1E4694-C583-440C-9072-442D95364E90}" type="slidenum">
              <a:rPr lang="en-US" smtClean="0"/>
              <a:t>3</a:t>
            </a:fld>
            <a:endParaRPr lang="en-US"/>
          </a:p>
        </p:txBody>
      </p:sp>
    </p:spTree>
    <p:extLst>
      <p:ext uri="{BB962C8B-B14F-4D97-AF65-F5344CB8AC3E}">
        <p14:creationId xmlns:p14="http://schemas.microsoft.com/office/powerpoint/2010/main" val="237253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2400" cy="36576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0382C6-0B11-4413-89A4-9015C8786A73}"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2400" cy="36576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0382C6-0B11-4413-89A4-9015C8786A73}"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2400" cy="3657600"/>
          </a:xfrm>
        </p:spPr>
      </p:sp>
      <p:sp>
        <p:nvSpPr>
          <p:cNvPr id="3" name="Notes Placeholder 2"/>
          <p:cNvSpPr>
            <a:spLocks noGrp="1"/>
          </p:cNvSpPr>
          <p:nvPr>
            <p:ph type="body" idx="1"/>
          </p:nvPr>
        </p:nvSpPr>
        <p:spPr/>
        <p:txBody>
          <a:bodyPr>
            <a:normAutofit/>
          </a:bodyPr>
          <a:lstStyle/>
          <a:p>
            <a:r>
              <a:rPr lang="en-US" dirty="0"/>
              <a:t>If two planes intersect,</a:t>
            </a:r>
            <a:r>
              <a:rPr lang="en-US" baseline="0" dirty="0"/>
              <a:t> then their intersection is a line.</a:t>
            </a:r>
          </a:p>
          <a:p>
            <a:endParaRPr lang="en-US" baseline="0" dirty="0"/>
          </a:p>
          <a:p>
            <a:r>
              <a:rPr lang="en-US" baseline="0" dirty="0"/>
              <a:t>Line </a:t>
            </a:r>
            <a:r>
              <a:rPr lang="en-US" i="1" baseline="0" dirty="0"/>
              <a:t>n</a:t>
            </a:r>
            <a:r>
              <a:rPr lang="en-US" i="0" baseline="0" dirty="0"/>
              <a:t> passes through points A and B.</a:t>
            </a:r>
          </a:p>
          <a:p>
            <a:r>
              <a:rPr lang="en-US" i="0" baseline="0" dirty="0"/>
              <a:t>Line n contains points A and B</a:t>
            </a:r>
          </a:p>
          <a:p>
            <a:r>
              <a:rPr lang="en-US" i="0" baseline="0" dirty="0"/>
              <a:t>Line m and line n intersect at point A</a:t>
            </a:r>
            <a:endParaRPr lang="en-US" dirty="0"/>
          </a:p>
        </p:txBody>
      </p:sp>
      <p:sp>
        <p:nvSpPr>
          <p:cNvPr id="4" name="Slide Number Placeholder 3"/>
          <p:cNvSpPr>
            <a:spLocks noGrp="1"/>
          </p:cNvSpPr>
          <p:nvPr>
            <p:ph type="sldNum" sz="quarter" idx="10"/>
          </p:nvPr>
        </p:nvSpPr>
        <p:spPr/>
        <p:txBody>
          <a:bodyPr/>
          <a:lstStyle/>
          <a:p>
            <a:fld id="{450382C6-0B11-4413-89A4-9015C8786A73}"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2400" cy="36576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0382C6-0B11-4413-89A4-9015C8786A73}"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2400" cy="36576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0382C6-0B11-4413-89A4-9015C8786A73}"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2400" cy="3657600"/>
          </a:xfrm>
        </p:spPr>
      </p:sp>
      <p:sp>
        <p:nvSpPr>
          <p:cNvPr id="3" name="Notes Placeholder 2"/>
          <p:cNvSpPr>
            <a:spLocks noGrp="1"/>
          </p:cNvSpPr>
          <p:nvPr>
            <p:ph type="body" idx="1"/>
          </p:nvPr>
        </p:nvSpPr>
        <p:spPr/>
        <p:txBody>
          <a:bodyPr>
            <a:normAutofit/>
          </a:bodyPr>
          <a:lstStyle/>
          <a:p>
            <a:pPr defTabSz="984302"/>
            <a:r>
              <a:rPr lang="en-US" dirty="0">
                <a:sym typeface="Symbol"/>
              </a:rPr>
              <a:t>BC  plane R</a:t>
            </a:r>
          </a:p>
          <a:p>
            <a:pPr defTabSz="984302"/>
            <a:r>
              <a:rPr lang="en-US" dirty="0">
                <a:sym typeface="Symbol"/>
              </a:rPr>
              <a:t>line ℓ  AB</a:t>
            </a:r>
          </a:p>
          <a:p>
            <a:pPr defTabSz="984302"/>
            <a:r>
              <a:rPr lang="en-US" dirty="0"/>
              <a:t>Points B, C, and X are collinear</a:t>
            </a:r>
          </a:p>
          <a:p>
            <a:endParaRPr lang="en-US" dirty="0"/>
          </a:p>
        </p:txBody>
      </p:sp>
      <p:sp>
        <p:nvSpPr>
          <p:cNvPr id="4" name="Slide Number Placeholder 3"/>
          <p:cNvSpPr>
            <a:spLocks noGrp="1"/>
          </p:cNvSpPr>
          <p:nvPr>
            <p:ph type="sldNum" sz="quarter" idx="10"/>
          </p:nvPr>
        </p:nvSpPr>
        <p:spPr/>
        <p:txBody>
          <a:bodyPr/>
          <a:lstStyle/>
          <a:p>
            <a:fld id="{450382C6-0B11-4413-89A4-9015C8786A73}"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1E4694-C583-440C-9072-442D95364E90}" type="slidenum">
              <a:rPr lang="en-US" smtClean="0"/>
              <a:t>36</a:t>
            </a:fld>
            <a:endParaRPr lang="en-US"/>
          </a:p>
        </p:txBody>
      </p:sp>
    </p:spTree>
    <p:extLst>
      <p:ext uri="{BB962C8B-B14F-4D97-AF65-F5344CB8AC3E}">
        <p14:creationId xmlns:p14="http://schemas.microsoft.com/office/powerpoint/2010/main" val="5079189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2400" cy="36576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0382C6-0B11-4413-89A4-9015C8786A73}"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2400" cy="36576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0382C6-0B11-4413-89A4-9015C8786A73}"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2400" cy="3657600"/>
          </a:xfrm>
        </p:spPr>
      </p:sp>
      <p:sp>
        <p:nvSpPr>
          <p:cNvPr id="3" name="Notes Placeholder 2"/>
          <p:cNvSpPr>
            <a:spLocks noGrp="1"/>
          </p:cNvSpPr>
          <p:nvPr>
            <p:ph type="body" idx="1"/>
          </p:nvPr>
        </p:nvSpPr>
        <p:spPr/>
        <p:txBody>
          <a:bodyPr>
            <a:normAutofit/>
          </a:bodyPr>
          <a:lstStyle/>
          <a:p>
            <a:r>
              <a:rPr lang="en-US" dirty="0"/>
              <a:t>Symmetric</a:t>
            </a:r>
          </a:p>
          <a:p>
            <a:r>
              <a:rPr lang="en-US" dirty="0"/>
              <a:t>Transitive</a:t>
            </a:r>
          </a:p>
          <a:p>
            <a:r>
              <a:rPr lang="en-US" dirty="0"/>
              <a:t>Reflexive</a:t>
            </a:r>
          </a:p>
        </p:txBody>
      </p:sp>
      <p:sp>
        <p:nvSpPr>
          <p:cNvPr id="4" name="Slide Number Placeholder 3"/>
          <p:cNvSpPr>
            <a:spLocks noGrp="1"/>
          </p:cNvSpPr>
          <p:nvPr>
            <p:ph type="sldNum" sz="quarter" idx="10"/>
          </p:nvPr>
        </p:nvSpPr>
        <p:spPr/>
        <p:txBody>
          <a:bodyPr/>
          <a:lstStyle/>
          <a:p>
            <a:fld id="{450382C6-0B11-4413-89A4-9015C8786A73}"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1E4694-C583-440C-9072-442D95364E90}" type="slidenum">
              <a:rPr lang="en-US" smtClean="0"/>
              <a:t>4</a:t>
            </a:fld>
            <a:endParaRPr lang="en-US"/>
          </a:p>
        </p:txBody>
      </p:sp>
    </p:spTree>
    <p:extLst>
      <p:ext uri="{BB962C8B-B14F-4D97-AF65-F5344CB8AC3E}">
        <p14:creationId xmlns:p14="http://schemas.microsoft.com/office/powerpoint/2010/main" val="40636086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2400" cy="3657600"/>
          </a:xfrm>
        </p:spPr>
      </p:sp>
      <p:sp>
        <p:nvSpPr>
          <p:cNvPr id="3" name="Notes Placeholder 2"/>
          <p:cNvSpPr>
            <a:spLocks noGrp="1"/>
          </p:cNvSpPr>
          <p:nvPr>
            <p:ph type="body" idx="1"/>
          </p:nvPr>
        </p:nvSpPr>
        <p:spPr/>
        <p:txBody>
          <a:bodyPr>
            <a:normAutofit/>
          </a:bodyPr>
          <a:lstStyle/>
          <a:p>
            <a:r>
              <a:rPr lang="en-US" dirty="0"/>
              <a:t>14x</a:t>
            </a:r>
            <a:r>
              <a:rPr lang="en-US" baseline="0" dirty="0"/>
              <a:t> + 21 – 3x = -1	distributive</a:t>
            </a:r>
          </a:p>
          <a:p>
            <a:r>
              <a:rPr lang="en-US" baseline="0" dirty="0"/>
              <a:t>11x + 21 = -1	definition of add (optional step)</a:t>
            </a:r>
          </a:p>
          <a:p>
            <a:r>
              <a:rPr lang="en-US" baseline="0" dirty="0"/>
              <a:t>11x = -22		subtraction</a:t>
            </a:r>
          </a:p>
          <a:p>
            <a:r>
              <a:rPr lang="en-US" baseline="0" dirty="0"/>
              <a:t>x = -2		division</a:t>
            </a:r>
          </a:p>
          <a:p>
            <a:endParaRPr lang="en-US" baseline="0" dirty="0"/>
          </a:p>
          <a:p>
            <a:r>
              <a:rPr lang="en-US" baseline="0" dirty="0"/>
              <a:t>A = ½ </a:t>
            </a:r>
            <a:r>
              <a:rPr lang="en-US" baseline="0" dirty="0" err="1"/>
              <a:t>bh</a:t>
            </a:r>
            <a:endParaRPr lang="en-US" baseline="0" dirty="0"/>
          </a:p>
          <a:p>
            <a:r>
              <a:rPr lang="en-US" baseline="0" dirty="0"/>
              <a:t>2A = </a:t>
            </a:r>
            <a:r>
              <a:rPr lang="en-US" baseline="0" dirty="0" err="1"/>
              <a:t>bh</a:t>
            </a:r>
            <a:r>
              <a:rPr lang="en-US" baseline="0" dirty="0"/>
              <a:t>		multiplication</a:t>
            </a:r>
          </a:p>
          <a:p>
            <a:r>
              <a:rPr lang="en-US" baseline="0" dirty="0"/>
              <a:t>2A/h = b		division</a:t>
            </a:r>
          </a:p>
          <a:p>
            <a:r>
              <a:rPr lang="en-US" baseline="0" dirty="0"/>
              <a:t>b = 2A/h		symmetric</a:t>
            </a:r>
            <a:endParaRPr lang="en-US" dirty="0"/>
          </a:p>
        </p:txBody>
      </p:sp>
      <p:sp>
        <p:nvSpPr>
          <p:cNvPr id="4" name="Slide Number Placeholder 3"/>
          <p:cNvSpPr>
            <a:spLocks noGrp="1"/>
          </p:cNvSpPr>
          <p:nvPr>
            <p:ph type="sldNum" sz="quarter" idx="10"/>
          </p:nvPr>
        </p:nvSpPr>
        <p:spPr/>
        <p:txBody>
          <a:bodyPr/>
          <a:lstStyle/>
          <a:p>
            <a:fld id="{450382C6-0B11-4413-89A4-9015C8786A73}"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2400" cy="3657600"/>
          </a:xfrm>
        </p:spPr>
      </p:sp>
      <p:sp>
        <p:nvSpPr>
          <p:cNvPr id="3" name="Notes Placeholder 2"/>
          <p:cNvSpPr>
            <a:spLocks noGrp="1"/>
          </p:cNvSpPr>
          <p:nvPr>
            <p:ph type="body" idx="1"/>
          </p:nvPr>
        </p:nvSpPr>
        <p:spPr/>
        <p:txBody>
          <a:bodyPr>
            <a:normAutofit/>
          </a:bodyPr>
          <a:lstStyle/>
          <a:p>
            <a:pPr defTabSz="984302"/>
            <a:r>
              <a:rPr lang="en-US" dirty="0" err="1"/>
              <a:t>m</a:t>
            </a:r>
            <a:r>
              <a:rPr lang="en-US" dirty="0" err="1">
                <a:sym typeface="Symbol"/>
              </a:rPr>
              <a:t>ABD</a:t>
            </a:r>
            <a:r>
              <a:rPr lang="en-US" dirty="0">
                <a:sym typeface="Symbol"/>
              </a:rPr>
              <a:t> = </a:t>
            </a:r>
            <a:r>
              <a:rPr lang="en-US" dirty="0" err="1">
                <a:sym typeface="Symbol"/>
              </a:rPr>
              <a:t>mCBE</a:t>
            </a:r>
            <a:r>
              <a:rPr lang="en-US" baseline="0" dirty="0">
                <a:sym typeface="Symbol"/>
              </a:rPr>
              <a:t> 		(given)</a:t>
            </a:r>
          </a:p>
          <a:p>
            <a:pPr defTabSz="984302"/>
            <a:r>
              <a:rPr lang="en-US" dirty="0" err="1">
                <a:sym typeface="Symbol"/>
              </a:rPr>
              <a:t>mABD</a:t>
            </a:r>
            <a:r>
              <a:rPr lang="en-US" dirty="0">
                <a:sym typeface="Symbol"/>
              </a:rPr>
              <a:t> = m1 + m2		(angle addition post.)</a:t>
            </a:r>
          </a:p>
          <a:p>
            <a:pPr defTabSz="984302"/>
            <a:r>
              <a:rPr lang="en-US" dirty="0" err="1">
                <a:sym typeface="Symbol"/>
              </a:rPr>
              <a:t>mCBE</a:t>
            </a:r>
            <a:r>
              <a:rPr lang="en-US" dirty="0">
                <a:sym typeface="Symbol"/>
              </a:rPr>
              <a:t> = m2 + m3		(angle</a:t>
            </a:r>
            <a:r>
              <a:rPr lang="en-US" baseline="0" dirty="0">
                <a:sym typeface="Symbol"/>
              </a:rPr>
              <a:t> addition post.)</a:t>
            </a:r>
          </a:p>
          <a:p>
            <a:pPr defTabSz="984302"/>
            <a:r>
              <a:rPr lang="en-US" baseline="0" dirty="0">
                <a:sym typeface="Symbol"/>
              </a:rPr>
              <a:t>m</a:t>
            </a:r>
            <a:r>
              <a:rPr lang="en-US" dirty="0">
                <a:sym typeface="Symbol"/>
              </a:rPr>
              <a:t>1 + m2 = m2 + m3		(substitution)</a:t>
            </a:r>
          </a:p>
          <a:p>
            <a:pPr defTabSz="984302"/>
            <a:r>
              <a:rPr lang="en-US" dirty="0">
                <a:sym typeface="Symbol"/>
              </a:rPr>
              <a:t>m1 = m3			(subtraction)</a:t>
            </a:r>
          </a:p>
        </p:txBody>
      </p:sp>
      <p:sp>
        <p:nvSpPr>
          <p:cNvPr id="4" name="Slide Number Placeholder 3"/>
          <p:cNvSpPr>
            <a:spLocks noGrp="1"/>
          </p:cNvSpPr>
          <p:nvPr>
            <p:ph type="sldNum" sz="quarter" idx="10"/>
          </p:nvPr>
        </p:nvSpPr>
        <p:spPr/>
        <p:txBody>
          <a:bodyPr/>
          <a:lstStyle/>
          <a:p>
            <a:fld id="{450382C6-0B11-4413-89A4-9015C8786A73}"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1E4694-C583-440C-9072-442D95364E90}" type="slidenum">
              <a:rPr lang="en-US" smtClean="0"/>
              <a:t>42</a:t>
            </a:fld>
            <a:endParaRPr lang="en-US"/>
          </a:p>
        </p:txBody>
      </p:sp>
    </p:spTree>
    <p:extLst>
      <p:ext uri="{BB962C8B-B14F-4D97-AF65-F5344CB8AC3E}">
        <p14:creationId xmlns:p14="http://schemas.microsoft.com/office/powerpoint/2010/main" val="40581199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2400" cy="3657600"/>
          </a:xfrm>
        </p:spPr>
      </p:sp>
      <p:sp>
        <p:nvSpPr>
          <p:cNvPr id="3" name="Notes Placeholder 2"/>
          <p:cNvSpPr>
            <a:spLocks noGrp="1"/>
          </p:cNvSpPr>
          <p:nvPr>
            <p:ph type="body" idx="1"/>
          </p:nvPr>
        </p:nvSpPr>
        <p:spPr/>
        <p:txBody>
          <a:bodyPr>
            <a:normAutofit/>
          </a:bodyPr>
          <a:lstStyle/>
          <a:p>
            <a:r>
              <a:rPr lang="en-US" dirty="0"/>
              <a:t>Ask: What do we do now? (write down ideas generated on the board)</a:t>
            </a:r>
          </a:p>
          <a:p>
            <a:r>
              <a:rPr lang="en-US" dirty="0"/>
              <a:t>Ask: Is there any special order for this? (yes, there is and have students start to put the steps in order)</a:t>
            </a:r>
          </a:p>
          <a:p>
            <a:r>
              <a:rPr lang="en-US" dirty="0"/>
              <a:t>If a student wants a step, such as spread peanut butter on the bread, respond by asking where the peanut butter came from or what are you using.  You cannot use an object until you get it.</a:t>
            </a:r>
          </a:p>
          <a:p>
            <a:r>
              <a:rPr lang="en-US" dirty="0"/>
              <a:t>Write the steps in the first column with justifications for each step in the second column</a:t>
            </a:r>
          </a:p>
          <a:p>
            <a:endParaRPr lang="en-US" dirty="0"/>
          </a:p>
          <a:p>
            <a:endParaRPr lang="en-US" dirty="0"/>
          </a:p>
        </p:txBody>
      </p:sp>
      <p:sp>
        <p:nvSpPr>
          <p:cNvPr id="4" name="Slide Number Placeholder 3"/>
          <p:cNvSpPr>
            <a:spLocks noGrp="1"/>
          </p:cNvSpPr>
          <p:nvPr>
            <p:ph type="sldNum" sz="quarter" idx="10"/>
          </p:nvPr>
        </p:nvSpPr>
        <p:spPr/>
        <p:txBody>
          <a:bodyPr/>
          <a:lstStyle/>
          <a:p>
            <a:fld id="{5DFA81B0-30BC-4054-A238-EF05709A5696}"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2400" cy="36576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0382C6-0B11-4413-89A4-9015C8786A73}"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EFEDDF-90A8-486D-A707-D4D0E1E90BC1}" type="slidenum">
              <a:rPr lang="en-US"/>
              <a:pPr/>
              <a:t>45</a:t>
            </a:fld>
            <a:endParaRPr lang="en-US"/>
          </a:p>
        </p:txBody>
      </p:sp>
      <p:sp>
        <p:nvSpPr>
          <p:cNvPr id="64514" name="Rectangle 2"/>
          <p:cNvSpPr>
            <a:spLocks noGrp="1" noRot="1" noChangeAspect="1" noChangeArrowheads="1" noTextEdit="1"/>
          </p:cNvSpPr>
          <p:nvPr>
            <p:ph type="sldImg"/>
          </p:nvPr>
        </p:nvSpPr>
        <p:spPr>
          <a:xfrm>
            <a:off x="485775" y="731838"/>
            <a:ext cx="6502400" cy="3657600"/>
          </a:xfrm>
          <a:ln/>
        </p:spPr>
      </p:sp>
      <p:sp>
        <p:nvSpPr>
          <p:cNvPr id="64515" name="Rectangle 3"/>
          <p:cNvSpPr>
            <a:spLocks noGrp="1" noChangeArrowheads="1"/>
          </p:cNvSpPr>
          <p:nvPr>
            <p:ph type="body" idx="1"/>
          </p:nvPr>
        </p:nvSpPr>
        <p:spPr/>
        <p:txBody>
          <a:bodyPr/>
          <a:lstStyle/>
          <a:p>
            <a:r>
              <a:rPr lang="en-US" dirty="0"/>
              <a:t>Students are to come up with reasons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A0A03B-05C1-4E98-A0CD-1A16AD1AC925}" type="slidenum">
              <a:rPr lang="en-US"/>
              <a:pPr/>
              <a:t>46</a:t>
            </a:fld>
            <a:endParaRPr lang="en-US"/>
          </a:p>
        </p:txBody>
      </p:sp>
      <p:sp>
        <p:nvSpPr>
          <p:cNvPr id="66562" name="Rectangle 2"/>
          <p:cNvSpPr>
            <a:spLocks noGrp="1" noRot="1" noChangeAspect="1" noChangeArrowheads="1" noTextEdit="1"/>
          </p:cNvSpPr>
          <p:nvPr>
            <p:ph type="sldImg"/>
          </p:nvPr>
        </p:nvSpPr>
        <p:spPr>
          <a:xfrm>
            <a:off x="485775" y="731838"/>
            <a:ext cx="6502400" cy="3657600"/>
          </a:xfrm>
          <a:ln/>
        </p:spPr>
      </p:sp>
      <p:sp>
        <p:nvSpPr>
          <p:cNvPr id="66563" name="Rectangle 3"/>
          <p:cNvSpPr>
            <a:spLocks noGrp="1" noChangeArrowheads="1"/>
          </p:cNvSpPr>
          <p:nvPr>
            <p:ph type="body" idx="1"/>
          </p:nvPr>
        </p:nvSpPr>
        <p:spPr/>
        <p:txBody>
          <a:bodyPr/>
          <a:lstStyle/>
          <a:p>
            <a:r>
              <a:rPr lang="en-US"/>
              <a:t>AC </a:t>
            </a:r>
            <a:r>
              <a:rPr lang="en-US">
                <a:sym typeface="Symbol" pitchFamily="18" charset="2"/>
              </a:rPr>
              <a:t></a:t>
            </a:r>
            <a:r>
              <a:rPr lang="en-US"/>
              <a:t> DF, AB </a:t>
            </a:r>
            <a:r>
              <a:rPr lang="en-US">
                <a:sym typeface="Symbol" pitchFamily="18" charset="2"/>
              </a:rPr>
              <a:t></a:t>
            </a:r>
            <a:r>
              <a:rPr lang="en-US"/>
              <a:t> DE (given)</a:t>
            </a:r>
          </a:p>
          <a:p>
            <a:r>
              <a:rPr lang="en-US"/>
              <a:t>AC = DF, AB = DE (def </a:t>
            </a:r>
            <a:r>
              <a:rPr lang="en-US">
                <a:sym typeface="Symbol" pitchFamily="18" charset="2"/>
              </a:rPr>
              <a:t></a:t>
            </a:r>
            <a:r>
              <a:rPr lang="en-US"/>
              <a:t> segments)</a:t>
            </a:r>
          </a:p>
          <a:p>
            <a:r>
              <a:rPr lang="en-US"/>
              <a:t>AC – AB = DF – DE (subtraction =)</a:t>
            </a:r>
          </a:p>
          <a:p>
            <a:r>
              <a:rPr lang="en-US"/>
              <a:t>AC = AB + BC, DF = DE + EF (segment addition post)</a:t>
            </a:r>
          </a:p>
          <a:p>
            <a:r>
              <a:rPr lang="en-US"/>
              <a:t>AC – AB = BC, DF – DE = EF (subtraction =)</a:t>
            </a:r>
          </a:p>
          <a:p>
            <a:r>
              <a:rPr lang="en-US"/>
              <a:t>DF – DE = BC (substitution =)</a:t>
            </a:r>
          </a:p>
          <a:p>
            <a:r>
              <a:rPr lang="en-US"/>
              <a:t>BC = EF (substitution =)</a:t>
            </a:r>
          </a:p>
          <a:p>
            <a:r>
              <a:rPr lang="en-US"/>
              <a:t>BC </a:t>
            </a:r>
            <a:r>
              <a:rPr lang="en-US">
                <a:sym typeface="Symbol" pitchFamily="18" charset="2"/>
              </a:rPr>
              <a:t></a:t>
            </a:r>
            <a:r>
              <a:rPr lang="en-US"/>
              <a:t> EF (def </a:t>
            </a:r>
            <a:r>
              <a:rPr lang="en-US">
                <a:sym typeface="Symbol" pitchFamily="18" charset="2"/>
              </a:rPr>
              <a:t></a:t>
            </a:r>
            <a:r>
              <a:rPr lang="en-US"/>
              <a:t> segments)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300" b="1" dirty="0"/>
                  <a:t>STATEMENTS 		REASONS</a:t>
                </a:r>
              </a:p>
              <a:p>
                <a:r>
                  <a:rPr lang="en-US" sz="1300" b="1" dirty="0"/>
                  <a:t>1.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𝑀𝑃</m:t>
                        </m:r>
                      </m:e>
                    </m:acc>
                  </m:oMath>
                </a14:m>
                <a:r>
                  <a:rPr lang="en-US" sz="1300" dirty="0"/>
                  <a:t> bisects ∠</a:t>
                </a:r>
                <a:r>
                  <a:rPr lang="en-US" sz="1300" i="1" dirty="0"/>
                  <a:t>LMN</a:t>
                </a:r>
                <a:r>
                  <a:rPr lang="en-US" sz="1300" dirty="0"/>
                  <a:t>. 		</a:t>
                </a:r>
                <a:r>
                  <a:rPr lang="en-US" sz="1300" b="1" dirty="0"/>
                  <a:t>1. </a:t>
                </a:r>
                <a:r>
                  <a:rPr lang="en-US" sz="1300" dirty="0"/>
                  <a:t>Given</a:t>
                </a:r>
              </a:p>
              <a:p>
                <a:r>
                  <a:rPr lang="en-US" sz="1300" b="1" dirty="0"/>
                  <a:t>2. </a:t>
                </a:r>
                <a:r>
                  <a:rPr lang="en-US" sz="1300" dirty="0"/>
                  <a:t>∠</a:t>
                </a:r>
                <a:r>
                  <a:rPr lang="en-US" sz="1300" i="1" dirty="0"/>
                  <a:t>LMP </a:t>
                </a:r>
                <a:r>
                  <a:rPr lang="en-US" sz="1300" dirty="0"/>
                  <a:t>≅ ∠</a:t>
                </a:r>
                <a:r>
                  <a:rPr lang="en-US" sz="1300" i="1" dirty="0"/>
                  <a:t>NMP 		</a:t>
                </a:r>
                <a:r>
                  <a:rPr lang="en-US" sz="1300" b="1" dirty="0"/>
                  <a:t>2. </a:t>
                </a:r>
                <a:r>
                  <a:rPr lang="en-US" sz="1300" dirty="0"/>
                  <a:t>Definition of angle bisector</a:t>
                </a:r>
              </a:p>
              <a:p>
                <a:r>
                  <a:rPr lang="en-US" sz="1300" b="1" dirty="0"/>
                  <a:t>3. </a:t>
                </a:r>
                <a:r>
                  <a:rPr lang="en-US" sz="1300" i="1" dirty="0" err="1"/>
                  <a:t>m</a:t>
                </a:r>
                <a:r>
                  <a:rPr lang="en-US" sz="1300" dirty="0" err="1"/>
                  <a:t>∠</a:t>
                </a:r>
                <a:r>
                  <a:rPr lang="en-US" sz="1300" i="1" dirty="0" err="1"/>
                  <a:t>LMP</a:t>
                </a:r>
                <a:r>
                  <a:rPr lang="en-US" sz="1300" i="1" dirty="0"/>
                  <a:t> </a:t>
                </a:r>
                <a:r>
                  <a:rPr lang="en-US" sz="1300" dirty="0"/>
                  <a:t>= </a:t>
                </a:r>
                <a:r>
                  <a:rPr lang="en-US" sz="1300" i="1" dirty="0" err="1"/>
                  <a:t>m</a:t>
                </a:r>
                <a:r>
                  <a:rPr lang="en-US" sz="1300" dirty="0" err="1"/>
                  <a:t>∠</a:t>
                </a:r>
                <a:r>
                  <a:rPr lang="en-US" sz="1300" i="1" dirty="0" err="1"/>
                  <a:t>NMP</a:t>
                </a:r>
                <a:r>
                  <a:rPr lang="en-US" sz="1300" i="1" dirty="0"/>
                  <a:t> 		</a:t>
                </a:r>
                <a:r>
                  <a:rPr lang="en-US" sz="1300" b="1" dirty="0"/>
                  <a:t>3. </a:t>
                </a:r>
                <a:r>
                  <a:rPr lang="en-US" sz="1300" dirty="0"/>
                  <a:t>Definition of congruent angles</a:t>
                </a:r>
              </a:p>
              <a:p>
                <a:r>
                  <a:rPr lang="en-US" sz="1300" b="1" dirty="0"/>
                  <a:t>4. </a:t>
                </a:r>
                <a:r>
                  <a:rPr lang="en-US" sz="1300" i="1" dirty="0" err="1"/>
                  <a:t>m</a:t>
                </a:r>
                <a:r>
                  <a:rPr lang="en-US" sz="1300" dirty="0" err="1"/>
                  <a:t>∠</a:t>
                </a:r>
                <a:r>
                  <a:rPr lang="en-US" sz="1300" i="1" dirty="0" err="1"/>
                  <a:t>LMP</a:t>
                </a:r>
                <a:r>
                  <a:rPr lang="en-US" sz="1300" i="1" dirty="0"/>
                  <a:t> </a:t>
                </a:r>
                <a:r>
                  <a:rPr lang="en-US" sz="1300" dirty="0"/>
                  <a:t>+ </a:t>
                </a:r>
                <a:r>
                  <a:rPr lang="en-US" sz="1300" i="1" dirty="0" err="1"/>
                  <a:t>m</a:t>
                </a:r>
                <a:r>
                  <a:rPr lang="en-US" sz="1300" dirty="0" err="1"/>
                  <a:t>∠</a:t>
                </a:r>
                <a:r>
                  <a:rPr lang="en-US" sz="1300" i="1" dirty="0" err="1"/>
                  <a:t>NMP</a:t>
                </a:r>
                <a:r>
                  <a:rPr lang="en-US" sz="1300" i="1" dirty="0"/>
                  <a:t> </a:t>
                </a:r>
                <a:r>
                  <a:rPr lang="en-US" sz="1300" dirty="0"/>
                  <a:t>= </a:t>
                </a:r>
                <a:r>
                  <a:rPr lang="en-US" sz="1300" i="1" dirty="0" err="1"/>
                  <a:t>m</a:t>
                </a:r>
                <a:r>
                  <a:rPr lang="en-US" sz="1300" dirty="0" err="1"/>
                  <a:t>∠</a:t>
                </a:r>
                <a:r>
                  <a:rPr lang="en-US" sz="1300" i="1" dirty="0" err="1"/>
                  <a:t>LMN</a:t>
                </a:r>
                <a:r>
                  <a:rPr lang="en-US" sz="1300" i="1" dirty="0"/>
                  <a:t> 	</a:t>
                </a:r>
                <a:r>
                  <a:rPr lang="en-US" sz="1300" b="1" dirty="0"/>
                  <a:t>4. </a:t>
                </a:r>
                <a:r>
                  <a:rPr lang="en-US" sz="1300" dirty="0"/>
                  <a:t>Angle Addition Postulate</a:t>
                </a:r>
              </a:p>
              <a:p>
                <a:r>
                  <a:rPr lang="en-US" sz="1300" b="1" dirty="0"/>
                  <a:t>5. </a:t>
                </a:r>
                <a:r>
                  <a:rPr lang="en-US" sz="1300" i="1" dirty="0" err="1"/>
                  <a:t>m</a:t>
                </a:r>
                <a:r>
                  <a:rPr lang="en-US" sz="1300" dirty="0" err="1"/>
                  <a:t>∠</a:t>
                </a:r>
                <a:r>
                  <a:rPr lang="en-US" sz="1300" i="1" dirty="0" err="1"/>
                  <a:t>LMP</a:t>
                </a:r>
                <a:r>
                  <a:rPr lang="en-US" sz="1300" i="1" dirty="0"/>
                  <a:t> </a:t>
                </a:r>
                <a:r>
                  <a:rPr lang="en-US" sz="1300" dirty="0"/>
                  <a:t>+ </a:t>
                </a:r>
                <a:r>
                  <a:rPr lang="en-US" sz="1300" i="1" dirty="0" err="1"/>
                  <a:t>m</a:t>
                </a:r>
                <a:r>
                  <a:rPr lang="en-US" sz="1300" dirty="0" err="1"/>
                  <a:t>∠</a:t>
                </a:r>
                <a:r>
                  <a:rPr lang="en-US" sz="1300" i="1" dirty="0" err="1"/>
                  <a:t>LMP</a:t>
                </a:r>
                <a:r>
                  <a:rPr lang="en-US" sz="1300" i="1" dirty="0"/>
                  <a:t> </a:t>
                </a:r>
                <a:r>
                  <a:rPr lang="en-US" sz="1300" dirty="0"/>
                  <a:t>= </a:t>
                </a:r>
                <a:r>
                  <a:rPr lang="en-US" sz="1300" i="1" dirty="0" err="1"/>
                  <a:t>m</a:t>
                </a:r>
                <a:r>
                  <a:rPr lang="en-US" sz="1300" dirty="0" err="1"/>
                  <a:t>∠</a:t>
                </a:r>
                <a:r>
                  <a:rPr lang="en-US" sz="1300" i="1" dirty="0" err="1"/>
                  <a:t>LMN</a:t>
                </a:r>
                <a:r>
                  <a:rPr lang="en-US" sz="1300" i="1" dirty="0"/>
                  <a:t> 	</a:t>
                </a:r>
                <a:r>
                  <a:rPr lang="en-US" sz="1300" b="1" dirty="0"/>
                  <a:t>5. </a:t>
                </a:r>
                <a:r>
                  <a:rPr lang="en-US" sz="1300" dirty="0"/>
                  <a:t>Substitution Property of Equality</a:t>
                </a:r>
              </a:p>
              <a:p>
                <a:r>
                  <a:rPr lang="en-US" sz="1300" b="1" dirty="0"/>
                  <a:t>6. </a:t>
                </a:r>
                <a:r>
                  <a:rPr lang="en-US" sz="1300" dirty="0"/>
                  <a:t>2(</a:t>
                </a:r>
                <a:r>
                  <a:rPr lang="en-US" sz="1300" i="1" dirty="0" err="1"/>
                  <a:t>m</a:t>
                </a:r>
                <a:r>
                  <a:rPr lang="en-US" sz="1300" dirty="0" err="1"/>
                  <a:t>∠</a:t>
                </a:r>
                <a:r>
                  <a:rPr lang="en-US" sz="1300" i="1" dirty="0" err="1"/>
                  <a:t>LMP</a:t>
                </a:r>
                <a:r>
                  <a:rPr lang="en-US" sz="1300" dirty="0"/>
                  <a:t>) = </a:t>
                </a:r>
                <a:r>
                  <a:rPr lang="en-US" sz="1300" i="1" dirty="0" err="1"/>
                  <a:t>m</a:t>
                </a:r>
                <a:r>
                  <a:rPr lang="en-US" sz="1300" dirty="0" err="1"/>
                  <a:t>∠</a:t>
                </a:r>
                <a:r>
                  <a:rPr lang="en-US" sz="1300" i="1" dirty="0" err="1"/>
                  <a:t>LMN</a:t>
                </a:r>
                <a:r>
                  <a:rPr lang="en-US" sz="1300" i="1" dirty="0"/>
                  <a:t> 		</a:t>
                </a:r>
                <a:r>
                  <a:rPr lang="en-US" sz="1300" b="1" dirty="0"/>
                  <a:t>6. </a:t>
                </a:r>
                <a:r>
                  <a:rPr lang="en-US" sz="1300" dirty="0"/>
                  <a:t>Distributive Property</a:t>
                </a:r>
                <a:endParaRPr lang="en-US" dirty="0"/>
              </a:p>
            </p:txBody>
          </p:sp>
        </mc:Choice>
        <mc:Fallback xmlns="">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STATEMENTS 		REASONS</a:t>
                </a:r>
              </a:p>
              <a:p>
                <a:r>
                  <a:rPr lang="en-US" sz="1200" b="1" i="0" u="none" strike="noStrike" kern="1200" baseline="0" dirty="0">
                    <a:solidFill>
                      <a:schemeClr val="tx1"/>
                    </a:solidFill>
                    <a:latin typeface="+mn-lt"/>
                    <a:ea typeface="+mn-ea"/>
                    <a:cs typeface="+mn-cs"/>
                  </a:rPr>
                  <a:t>1. </a:t>
                </a:r>
                <a:r>
                  <a:rPr lang="en-US" i="0" dirty="0">
                    <a:latin typeface="Cambria Math" panose="02040503050406030204" pitchFamily="18" charset="0"/>
                  </a:rPr>
                  <a:t>(</a:t>
                </a:r>
                <a:r>
                  <a:rPr lang="en-US" b="0" i="0" dirty="0">
                    <a:latin typeface="Cambria Math" panose="02040503050406030204" pitchFamily="18" charset="0"/>
                  </a:rPr>
                  <a:t>𝑀𝑃) ⃗</a:t>
                </a:r>
                <a:r>
                  <a:rPr lang="en-US" sz="1200" b="0" i="0" u="none" strike="noStrike" kern="1200" baseline="0" dirty="0">
                    <a:solidFill>
                      <a:schemeClr val="tx1"/>
                    </a:solidFill>
                    <a:latin typeface="+mn-lt"/>
                    <a:ea typeface="+mn-ea"/>
                    <a:cs typeface="+mn-cs"/>
                  </a:rPr>
                  <a:t> bisects ∠</a:t>
                </a:r>
                <a:r>
                  <a:rPr lang="en-US" sz="1200" b="0" i="1" u="none" strike="noStrike" kern="1200" baseline="0" dirty="0">
                    <a:solidFill>
                      <a:schemeClr val="tx1"/>
                    </a:solidFill>
                    <a:latin typeface="+mn-lt"/>
                    <a:ea typeface="+mn-ea"/>
                    <a:cs typeface="+mn-cs"/>
                  </a:rPr>
                  <a:t>LMN</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1. </a:t>
                </a:r>
                <a:r>
                  <a:rPr lang="en-US" sz="1200" b="0" i="0" u="none" strike="noStrike" kern="1200" baseline="0" dirty="0">
                    <a:solidFill>
                      <a:schemeClr val="tx1"/>
                    </a:solidFill>
                    <a:latin typeface="+mn-lt"/>
                    <a:ea typeface="+mn-ea"/>
                    <a:cs typeface="+mn-cs"/>
                  </a:rPr>
                  <a:t>Given</a:t>
                </a:r>
              </a:p>
              <a:p>
                <a:r>
                  <a:rPr lang="en-US" sz="1200" b="1" i="0" u="none" strike="noStrike" kern="1200" baseline="0" dirty="0">
                    <a:solidFill>
                      <a:schemeClr val="tx1"/>
                    </a:solidFill>
                    <a:latin typeface="+mn-lt"/>
                    <a:ea typeface="+mn-ea"/>
                    <a:cs typeface="+mn-cs"/>
                  </a:rPr>
                  <a:t>2. </a:t>
                </a:r>
                <a:r>
                  <a:rPr lang="en-US" sz="1200" b="0" i="0" u="none" strike="noStrike" kern="1200" baseline="0" dirty="0">
                    <a:solidFill>
                      <a:schemeClr val="tx1"/>
                    </a:solidFill>
                    <a:latin typeface="+mn-lt"/>
                    <a:ea typeface="+mn-ea"/>
                    <a:cs typeface="+mn-cs"/>
                  </a:rPr>
                  <a:t>∠</a:t>
                </a:r>
                <a:r>
                  <a:rPr lang="en-US" sz="1200" b="0" i="1" u="none" strike="noStrike" kern="1200" baseline="0" dirty="0">
                    <a:solidFill>
                      <a:schemeClr val="tx1"/>
                    </a:solidFill>
                    <a:latin typeface="+mn-lt"/>
                    <a:ea typeface="+mn-ea"/>
                    <a:cs typeface="+mn-cs"/>
                  </a:rPr>
                  <a:t>LMP </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NMP 		</a:t>
                </a:r>
                <a:r>
                  <a:rPr lang="en-US" sz="1200" b="1" i="0" u="none" strike="noStrike" kern="1200" baseline="0" dirty="0">
                    <a:solidFill>
                      <a:schemeClr val="tx1"/>
                    </a:solidFill>
                    <a:latin typeface="+mn-lt"/>
                    <a:ea typeface="+mn-ea"/>
                    <a:cs typeface="+mn-cs"/>
                  </a:rPr>
                  <a:t>2. </a:t>
                </a:r>
                <a:r>
                  <a:rPr lang="en-US" sz="1200" b="0" i="0" u="none" strike="noStrike" kern="1200" baseline="0" dirty="0">
                    <a:solidFill>
                      <a:schemeClr val="tx1"/>
                    </a:solidFill>
                    <a:latin typeface="+mn-lt"/>
                    <a:ea typeface="+mn-ea"/>
                    <a:cs typeface="+mn-cs"/>
                  </a:rPr>
                  <a:t>Definition of angle bisector</a:t>
                </a:r>
              </a:p>
              <a:p>
                <a:r>
                  <a:rPr lang="en-US" sz="1200" b="1" i="0" u="none" strike="noStrike" kern="1200" baseline="0" dirty="0">
                    <a:solidFill>
                      <a:schemeClr val="tx1"/>
                    </a:solidFill>
                    <a:latin typeface="+mn-lt"/>
                    <a:ea typeface="+mn-ea"/>
                    <a:cs typeface="+mn-cs"/>
                  </a:rPr>
                  <a:t>3. </a:t>
                </a:r>
                <a:r>
                  <a:rPr lang="en-US" sz="1200" b="0" i="1" u="none" strike="noStrike" kern="1200" baseline="0" dirty="0" err="1">
                    <a:solidFill>
                      <a:schemeClr val="tx1"/>
                    </a:solidFill>
                    <a:latin typeface="+mn-lt"/>
                    <a:ea typeface="+mn-ea"/>
                    <a:cs typeface="+mn-cs"/>
                  </a:rPr>
                  <a:t>m</a:t>
                </a:r>
                <a:r>
                  <a:rPr lang="en-US" sz="1200" b="0" i="0" u="none" strike="noStrike" kern="1200" baseline="0" dirty="0" err="1">
                    <a:solidFill>
                      <a:schemeClr val="tx1"/>
                    </a:solidFill>
                    <a:latin typeface="+mn-lt"/>
                    <a:ea typeface="+mn-ea"/>
                    <a:cs typeface="+mn-cs"/>
                  </a:rPr>
                  <a:t>∠</a:t>
                </a:r>
                <a:r>
                  <a:rPr lang="en-US" sz="1200" b="0" i="1" u="none" strike="noStrike" kern="1200" baseline="0" dirty="0" err="1">
                    <a:solidFill>
                      <a:schemeClr val="tx1"/>
                    </a:solidFill>
                    <a:latin typeface="+mn-lt"/>
                    <a:ea typeface="+mn-ea"/>
                    <a:cs typeface="+mn-cs"/>
                  </a:rPr>
                  <a:t>LMP</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 </a:t>
                </a:r>
                <a:r>
                  <a:rPr lang="en-US" sz="1200" b="0" i="1" u="none" strike="noStrike" kern="1200" baseline="0" dirty="0" err="1">
                    <a:solidFill>
                      <a:schemeClr val="tx1"/>
                    </a:solidFill>
                    <a:latin typeface="+mn-lt"/>
                    <a:ea typeface="+mn-ea"/>
                    <a:cs typeface="+mn-cs"/>
                  </a:rPr>
                  <a:t>m</a:t>
                </a:r>
                <a:r>
                  <a:rPr lang="en-US" sz="1200" b="0" i="0" u="none" strike="noStrike" kern="1200" baseline="0" dirty="0" err="1">
                    <a:solidFill>
                      <a:schemeClr val="tx1"/>
                    </a:solidFill>
                    <a:latin typeface="+mn-lt"/>
                    <a:ea typeface="+mn-ea"/>
                    <a:cs typeface="+mn-cs"/>
                  </a:rPr>
                  <a:t>∠</a:t>
                </a:r>
                <a:r>
                  <a:rPr lang="en-US" sz="1200" b="0" i="1" u="none" strike="noStrike" kern="1200" baseline="0" dirty="0" err="1">
                    <a:solidFill>
                      <a:schemeClr val="tx1"/>
                    </a:solidFill>
                    <a:latin typeface="+mn-lt"/>
                    <a:ea typeface="+mn-ea"/>
                    <a:cs typeface="+mn-cs"/>
                  </a:rPr>
                  <a:t>NMP</a:t>
                </a:r>
                <a:r>
                  <a:rPr lang="en-US" sz="1200" b="0" i="1"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3. </a:t>
                </a:r>
                <a:r>
                  <a:rPr lang="en-US" sz="1200" b="0" i="0" u="none" strike="noStrike" kern="1200" baseline="0" dirty="0">
                    <a:solidFill>
                      <a:schemeClr val="tx1"/>
                    </a:solidFill>
                    <a:latin typeface="+mn-lt"/>
                    <a:ea typeface="+mn-ea"/>
                    <a:cs typeface="+mn-cs"/>
                  </a:rPr>
                  <a:t>Definition of congruent angles</a:t>
                </a:r>
              </a:p>
              <a:p>
                <a:r>
                  <a:rPr lang="en-US" sz="1200" b="1" i="0" u="none" strike="noStrike" kern="1200" baseline="0" dirty="0">
                    <a:solidFill>
                      <a:schemeClr val="tx1"/>
                    </a:solidFill>
                    <a:latin typeface="+mn-lt"/>
                    <a:ea typeface="+mn-ea"/>
                    <a:cs typeface="+mn-cs"/>
                  </a:rPr>
                  <a:t>4. </a:t>
                </a:r>
                <a:r>
                  <a:rPr lang="en-US" sz="1200" b="0" i="1" u="none" strike="noStrike" kern="1200" baseline="0" dirty="0" err="1">
                    <a:solidFill>
                      <a:schemeClr val="tx1"/>
                    </a:solidFill>
                    <a:latin typeface="+mn-lt"/>
                    <a:ea typeface="+mn-ea"/>
                    <a:cs typeface="+mn-cs"/>
                  </a:rPr>
                  <a:t>m</a:t>
                </a:r>
                <a:r>
                  <a:rPr lang="en-US" sz="1200" b="0" i="0" u="none" strike="noStrike" kern="1200" baseline="0" dirty="0" err="1">
                    <a:solidFill>
                      <a:schemeClr val="tx1"/>
                    </a:solidFill>
                    <a:latin typeface="+mn-lt"/>
                    <a:ea typeface="+mn-ea"/>
                    <a:cs typeface="+mn-cs"/>
                  </a:rPr>
                  <a:t>∠</a:t>
                </a:r>
                <a:r>
                  <a:rPr lang="en-US" sz="1200" b="0" i="1" u="none" strike="noStrike" kern="1200" baseline="0" dirty="0" err="1">
                    <a:solidFill>
                      <a:schemeClr val="tx1"/>
                    </a:solidFill>
                    <a:latin typeface="+mn-lt"/>
                    <a:ea typeface="+mn-ea"/>
                    <a:cs typeface="+mn-cs"/>
                  </a:rPr>
                  <a:t>LMP</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 </a:t>
                </a:r>
                <a:r>
                  <a:rPr lang="en-US" sz="1200" b="0" i="1" u="none" strike="noStrike" kern="1200" baseline="0" dirty="0" err="1">
                    <a:solidFill>
                      <a:schemeClr val="tx1"/>
                    </a:solidFill>
                    <a:latin typeface="+mn-lt"/>
                    <a:ea typeface="+mn-ea"/>
                    <a:cs typeface="+mn-cs"/>
                  </a:rPr>
                  <a:t>m</a:t>
                </a:r>
                <a:r>
                  <a:rPr lang="en-US" sz="1200" b="0" i="0" u="none" strike="noStrike" kern="1200" baseline="0" dirty="0" err="1">
                    <a:solidFill>
                      <a:schemeClr val="tx1"/>
                    </a:solidFill>
                    <a:latin typeface="+mn-lt"/>
                    <a:ea typeface="+mn-ea"/>
                    <a:cs typeface="+mn-cs"/>
                  </a:rPr>
                  <a:t>∠</a:t>
                </a:r>
                <a:r>
                  <a:rPr lang="en-US" sz="1200" b="0" i="1" u="none" strike="noStrike" kern="1200" baseline="0" dirty="0" err="1">
                    <a:solidFill>
                      <a:schemeClr val="tx1"/>
                    </a:solidFill>
                    <a:latin typeface="+mn-lt"/>
                    <a:ea typeface="+mn-ea"/>
                    <a:cs typeface="+mn-cs"/>
                  </a:rPr>
                  <a:t>NMP</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 </a:t>
                </a:r>
                <a:r>
                  <a:rPr lang="en-US" sz="1200" b="0" i="1" u="none" strike="noStrike" kern="1200" baseline="0" dirty="0" err="1">
                    <a:solidFill>
                      <a:schemeClr val="tx1"/>
                    </a:solidFill>
                    <a:latin typeface="+mn-lt"/>
                    <a:ea typeface="+mn-ea"/>
                    <a:cs typeface="+mn-cs"/>
                  </a:rPr>
                  <a:t>m</a:t>
                </a:r>
                <a:r>
                  <a:rPr lang="en-US" sz="1200" b="0" i="0" u="none" strike="noStrike" kern="1200" baseline="0" dirty="0" err="1">
                    <a:solidFill>
                      <a:schemeClr val="tx1"/>
                    </a:solidFill>
                    <a:latin typeface="+mn-lt"/>
                    <a:ea typeface="+mn-ea"/>
                    <a:cs typeface="+mn-cs"/>
                  </a:rPr>
                  <a:t>∠</a:t>
                </a:r>
                <a:r>
                  <a:rPr lang="en-US" sz="1200" b="0" i="1" u="none" strike="noStrike" kern="1200" baseline="0" dirty="0" err="1">
                    <a:solidFill>
                      <a:schemeClr val="tx1"/>
                    </a:solidFill>
                    <a:latin typeface="+mn-lt"/>
                    <a:ea typeface="+mn-ea"/>
                    <a:cs typeface="+mn-cs"/>
                  </a:rPr>
                  <a:t>LMN</a:t>
                </a:r>
                <a:r>
                  <a:rPr lang="en-US" sz="1200" b="0" i="1"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4. </a:t>
                </a:r>
                <a:r>
                  <a:rPr lang="en-US" sz="1200" b="0" i="0" u="none" strike="noStrike" kern="1200" baseline="0" dirty="0">
                    <a:solidFill>
                      <a:schemeClr val="tx1"/>
                    </a:solidFill>
                    <a:latin typeface="+mn-lt"/>
                    <a:ea typeface="+mn-ea"/>
                    <a:cs typeface="+mn-cs"/>
                  </a:rPr>
                  <a:t>Angle Addition Postulate</a:t>
                </a:r>
              </a:p>
              <a:p>
                <a:r>
                  <a:rPr lang="en-US" sz="1200" b="1" i="0" u="none" strike="noStrike" kern="1200" baseline="0" dirty="0">
                    <a:solidFill>
                      <a:schemeClr val="tx1"/>
                    </a:solidFill>
                    <a:latin typeface="+mn-lt"/>
                    <a:ea typeface="+mn-ea"/>
                    <a:cs typeface="+mn-cs"/>
                  </a:rPr>
                  <a:t>5. </a:t>
                </a:r>
                <a:r>
                  <a:rPr lang="en-US" sz="1200" b="0" i="1" u="none" strike="noStrike" kern="1200" baseline="0" dirty="0" err="1">
                    <a:solidFill>
                      <a:schemeClr val="tx1"/>
                    </a:solidFill>
                    <a:latin typeface="+mn-lt"/>
                    <a:ea typeface="+mn-ea"/>
                    <a:cs typeface="+mn-cs"/>
                  </a:rPr>
                  <a:t>m</a:t>
                </a:r>
                <a:r>
                  <a:rPr lang="en-US" sz="1200" b="0" i="0" u="none" strike="noStrike" kern="1200" baseline="0" dirty="0" err="1">
                    <a:solidFill>
                      <a:schemeClr val="tx1"/>
                    </a:solidFill>
                    <a:latin typeface="+mn-lt"/>
                    <a:ea typeface="+mn-ea"/>
                    <a:cs typeface="+mn-cs"/>
                  </a:rPr>
                  <a:t>∠</a:t>
                </a:r>
                <a:r>
                  <a:rPr lang="en-US" sz="1200" b="0" i="1" u="none" strike="noStrike" kern="1200" baseline="0" dirty="0" err="1">
                    <a:solidFill>
                      <a:schemeClr val="tx1"/>
                    </a:solidFill>
                    <a:latin typeface="+mn-lt"/>
                    <a:ea typeface="+mn-ea"/>
                    <a:cs typeface="+mn-cs"/>
                  </a:rPr>
                  <a:t>LMP</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 </a:t>
                </a:r>
                <a:r>
                  <a:rPr lang="en-US" sz="1200" b="0" i="1" u="none" strike="noStrike" kern="1200" baseline="0" dirty="0" err="1">
                    <a:solidFill>
                      <a:schemeClr val="tx1"/>
                    </a:solidFill>
                    <a:latin typeface="+mn-lt"/>
                    <a:ea typeface="+mn-ea"/>
                    <a:cs typeface="+mn-cs"/>
                  </a:rPr>
                  <a:t>m</a:t>
                </a:r>
                <a:r>
                  <a:rPr lang="en-US" sz="1200" b="0" i="0" u="none" strike="noStrike" kern="1200" baseline="0" dirty="0" err="1">
                    <a:solidFill>
                      <a:schemeClr val="tx1"/>
                    </a:solidFill>
                    <a:latin typeface="+mn-lt"/>
                    <a:ea typeface="+mn-ea"/>
                    <a:cs typeface="+mn-cs"/>
                  </a:rPr>
                  <a:t>∠</a:t>
                </a:r>
                <a:r>
                  <a:rPr lang="en-US" sz="1200" b="0" i="1" u="none" strike="noStrike" kern="1200" baseline="0" dirty="0" err="1">
                    <a:solidFill>
                      <a:schemeClr val="tx1"/>
                    </a:solidFill>
                    <a:latin typeface="+mn-lt"/>
                    <a:ea typeface="+mn-ea"/>
                    <a:cs typeface="+mn-cs"/>
                  </a:rPr>
                  <a:t>LMP</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 </a:t>
                </a:r>
                <a:r>
                  <a:rPr lang="en-US" sz="1200" b="0" i="1" u="none" strike="noStrike" kern="1200" baseline="0" dirty="0" err="1">
                    <a:solidFill>
                      <a:schemeClr val="tx1"/>
                    </a:solidFill>
                    <a:latin typeface="+mn-lt"/>
                    <a:ea typeface="+mn-ea"/>
                    <a:cs typeface="+mn-cs"/>
                  </a:rPr>
                  <a:t>m</a:t>
                </a:r>
                <a:r>
                  <a:rPr lang="en-US" sz="1200" b="0" i="0" u="none" strike="noStrike" kern="1200" baseline="0" dirty="0" err="1">
                    <a:solidFill>
                      <a:schemeClr val="tx1"/>
                    </a:solidFill>
                    <a:latin typeface="+mn-lt"/>
                    <a:ea typeface="+mn-ea"/>
                    <a:cs typeface="+mn-cs"/>
                  </a:rPr>
                  <a:t>∠</a:t>
                </a:r>
                <a:r>
                  <a:rPr lang="en-US" sz="1200" b="0" i="1" u="none" strike="noStrike" kern="1200" baseline="0" dirty="0" err="1">
                    <a:solidFill>
                      <a:schemeClr val="tx1"/>
                    </a:solidFill>
                    <a:latin typeface="+mn-lt"/>
                    <a:ea typeface="+mn-ea"/>
                    <a:cs typeface="+mn-cs"/>
                  </a:rPr>
                  <a:t>LMN</a:t>
                </a:r>
                <a:r>
                  <a:rPr lang="en-US" sz="1200" b="0" i="1"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5. </a:t>
                </a:r>
                <a:r>
                  <a:rPr lang="en-US" sz="1200" b="0" i="0" u="none" strike="noStrike" kern="1200" baseline="0" dirty="0">
                    <a:solidFill>
                      <a:schemeClr val="tx1"/>
                    </a:solidFill>
                    <a:latin typeface="+mn-lt"/>
                    <a:ea typeface="+mn-ea"/>
                    <a:cs typeface="+mn-cs"/>
                  </a:rPr>
                  <a:t>Substitution Property of Equality</a:t>
                </a:r>
              </a:p>
              <a:p>
                <a:r>
                  <a:rPr lang="en-US" sz="1200" b="1" i="0" u="none" strike="noStrike" kern="1200" baseline="0" dirty="0">
                    <a:solidFill>
                      <a:schemeClr val="tx1"/>
                    </a:solidFill>
                    <a:latin typeface="+mn-lt"/>
                    <a:ea typeface="+mn-ea"/>
                    <a:cs typeface="+mn-cs"/>
                  </a:rPr>
                  <a:t>6. </a:t>
                </a:r>
                <a:r>
                  <a:rPr lang="en-US" sz="1200" b="0" i="0" u="none" strike="noStrike" kern="1200" baseline="0" dirty="0">
                    <a:solidFill>
                      <a:schemeClr val="tx1"/>
                    </a:solidFill>
                    <a:latin typeface="+mn-lt"/>
                    <a:ea typeface="+mn-ea"/>
                    <a:cs typeface="+mn-cs"/>
                  </a:rPr>
                  <a:t>2(</a:t>
                </a:r>
                <a:r>
                  <a:rPr lang="en-US" sz="1200" b="0" i="1" u="none" strike="noStrike" kern="1200" baseline="0" dirty="0" err="1">
                    <a:solidFill>
                      <a:schemeClr val="tx1"/>
                    </a:solidFill>
                    <a:latin typeface="+mn-lt"/>
                    <a:ea typeface="+mn-ea"/>
                    <a:cs typeface="+mn-cs"/>
                  </a:rPr>
                  <a:t>m</a:t>
                </a:r>
                <a:r>
                  <a:rPr lang="en-US" sz="1200" b="0" i="0" u="none" strike="noStrike" kern="1200" baseline="0" dirty="0" err="1">
                    <a:solidFill>
                      <a:schemeClr val="tx1"/>
                    </a:solidFill>
                    <a:latin typeface="+mn-lt"/>
                    <a:ea typeface="+mn-ea"/>
                    <a:cs typeface="+mn-cs"/>
                  </a:rPr>
                  <a:t>∠</a:t>
                </a:r>
                <a:r>
                  <a:rPr lang="en-US" sz="1200" b="0" i="1" u="none" strike="noStrike" kern="1200" baseline="0" dirty="0" err="1">
                    <a:solidFill>
                      <a:schemeClr val="tx1"/>
                    </a:solidFill>
                    <a:latin typeface="+mn-lt"/>
                    <a:ea typeface="+mn-ea"/>
                    <a:cs typeface="+mn-cs"/>
                  </a:rPr>
                  <a:t>LMP</a:t>
                </a:r>
                <a:r>
                  <a:rPr lang="en-US" sz="1200" b="0" i="0" u="none" strike="noStrike" kern="1200" baseline="0" dirty="0">
                    <a:solidFill>
                      <a:schemeClr val="tx1"/>
                    </a:solidFill>
                    <a:latin typeface="+mn-lt"/>
                    <a:ea typeface="+mn-ea"/>
                    <a:cs typeface="+mn-cs"/>
                  </a:rPr>
                  <a:t>) = </a:t>
                </a:r>
                <a:r>
                  <a:rPr lang="en-US" sz="1200" b="0" i="1" u="none" strike="noStrike" kern="1200" baseline="0" dirty="0" err="1">
                    <a:solidFill>
                      <a:schemeClr val="tx1"/>
                    </a:solidFill>
                    <a:latin typeface="+mn-lt"/>
                    <a:ea typeface="+mn-ea"/>
                    <a:cs typeface="+mn-cs"/>
                  </a:rPr>
                  <a:t>m</a:t>
                </a:r>
                <a:r>
                  <a:rPr lang="en-US" sz="1200" b="0" i="0" u="none" strike="noStrike" kern="1200" baseline="0" dirty="0" err="1">
                    <a:solidFill>
                      <a:schemeClr val="tx1"/>
                    </a:solidFill>
                    <a:latin typeface="+mn-lt"/>
                    <a:ea typeface="+mn-ea"/>
                    <a:cs typeface="+mn-cs"/>
                  </a:rPr>
                  <a:t>∠</a:t>
                </a:r>
                <a:r>
                  <a:rPr lang="en-US" sz="1200" b="0" i="1" u="none" strike="noStrike" kern="1200" baseline="0" dirty="0" err="1">
                    <a:solidFill>
                      <a:schemeClr val="tx1"/>
                    </a:solidFill>
                    <a:latin typeface="+mn-lt"/>
                    <a:ea typeface="+mn-ea"/>
                    <a:cs typeface="+mn-cs"/>
                  </a:rPr>
                  <a:t>LMN</a:t>
                </a:r>
                <a:r>
                  <a:rPr lang="en-US" sz="1200" b="0" i="1"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6. </a:t>
                </a:r>
                <a:r>
                  <a:rPr lang="en-US" sz="1200" b="0" i="0" u="none" strike="noStrike" kern="1200" baseline="0" dirty="0">
                    <a:solidFill>
                      <a:schemeClr val="tx1"/>
                    </a:solidFill>
                    <a:latin typeface="+mn-lt"/>
                    <a:ea typeface="+mn-ea"/>
                    <a:cs typeface="+mn-cs"/>
                  </a:rPr>
                  <a:t>Distributive Property</a:t>
                </a:r>
                <a:endParaRPr lang="en-US" dirty="0"/>
              </a:p>
            </p:txBody>
          </p:sp>
        </mc:Fallback>
      </mc:AlternateContent>
      <p:sp>
        <p:nvSpPr>
          <p:cNvPr id="4" name="Slide Number Placeholder 3"/>
          <p:cNvSpPr>
            <a:spLocks noGrp="1"/>
          </p:cNvSpPr>
          <p:nvPr>
            <p:ph type="sldNum" sz="quarter" idx="5"/>
          </p:nvPr>
        </p:nvSpPr>
        <p:spPr/>
        <p:txBody>
          <a:bodyPr/>
          <a:lstStyle/>
          <a:p>
            <a:fld id="{8C1E4694-C583-440C-9072-442D95364E90}" type="slidenum">
              <a:rPr lang="en-US" smtClean="0"/>
              <a:t>47</a:t>
            </a:fld>
            <a:endParaRPr lang="en-US"/>
          </a:p>
        </p:txBody>
      </p:sp>
    </p:spTree>
    <p:extLst>
      <p:ext uri="{BB962C8B-B14F-4D97-AF65-F5344CB8AC3E}">
        <p14:creationId xmlns:p14="http://schemas.microsoft.com/office/powerpoint/2010/main" val="33819735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1E4694-C583-440C-9072-442D95364E90}" type="slidenum">
              <a:rPr lang="en-US" smtClean="0"/>
              <a:t>48</a:t>
            </a:fld>
            <a:endParaRPr lang="en-US"/>
          </a:p>
        </p:txBody>
      </p:sp>
    </p:spTree>
    <p:extLst>
      <p:ext uri="{BB962C8B-B14F-4D97-AF65-F5344CB8AC3E}">
        <p14:creationId xmlns:p14="http://schemas.microsoft.com/office/powerpoint/2010/main" val="16090445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2400" cy="36576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0382C6-0B11-4413-89A4-9015C8786A73}"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2400" cy="3657600"/>
          </a:xfrm>
        </p:spPr>
      </p:sp>
      <p:sp>
        <p:nvSpPr>
          <p:cNvPr id="3" name="Notes Placeholder 2"/>
          <p:cNvSpPr>
            <a:spLocks noGrp="1"/>
          </p:cNvSpPr>
          <p:nvPr>
            <p:ph type="body" idx="1"/>
          </p:nvPr>
        </p:nvSpPr>
        <p:spPr/>
        <p:txBody>
          <a:bodyPr>
            <a:normAutofit/>
          </a:bodyPr>
          <a:lstStyle/>
          <a:p>
            <a:r>
              <a:rPr lang="en-US" dirty="0"/>
              <a:t>Red is hypothesis,</a:t>
            </a:r>
            <a:r>
              <a:rPr lang="en-US" baseline="0" dirty="0"/>
              <a:t> Gray is conclusion</a:t>
            </a:r>
            <a:endParaRPr lang="en-US" dirty="0"/>
          </a:p>
        </p:txBody>
      </p:sp>
      <p:sp>
        <p:nvSpPr>
          <p:cNvPr id="4" name="Slide Number Placeholder 3"/>
          <p:cNvSpPr>
            <a:spLocks noGrp="1"/>
          </p:cNvSpPr>
          <p:nvPr>
            <p:ph type="sldNum" sz="quarter" idx="10"/>
          </p:nvPr>
        </p:nvSpPr>
        <p:spPr/>
        <p:txBody>
          <a:bodyPr/>
          <a:lstStyle/>
          <a:p>
            <a:fld id="{450382C6-0B11-4413-89A4-9015C8786A73}"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2400" cy="36576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0382C6-0B11-4413-89A4-9015C8786A73}"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2400" cy="3657600"/>
          </a:xfrm>
        </p:spPr>
      </p:sp>
      <p:sp>
        <p:nvSpPr>
          <p:cNvPr id="3" name="Notes Placeholder 2"/>
          <p:cNvSpPr>
            <a:spLocks noGrp="1"/>
          </p:cNvSpPr>
          <p:nvPr>
            <p:ph type="body" idx="1"/>
          </p:nvPr>
        </p:nvSpPr>
        <p:spPr/>
        <p:txBody>
          <a:bodyPr>
            <a:normAutofit/>
          </a:bodyPr>
          <a:lstStyle/>
          <a:p>
            <a:pPr lvl="0"/>
            <a:r>
              <a:rPr lang="en-US" dirty="0"/>
              <a:t>3x – 2 = 2x + 4 </a:t>
            </a:r>
            <a:r>
              <a:rPr lang="en-US" dirty="0">
                <a:sym typeface="Wingdings" pitchFamily="2" charset="2"/>
              </a:rPr>
              <a:t></a:t>
            </a:r>
            <a:r>
              <a:rPr lang="en-US" dirty="0"/>
              <a:t> x = 6</a:t>
            </a:r>
          </a:p>
          <a:p>
            <a:pPr lvl="0"/>
            <a:r>
              <a:rPr lang="en-US" dirty="0"/>
              <a:t>y = 180 – (3x – 2) = 180 – (3(6) + 4) = 180 – (18 + 4) = 180 – 22 = 158</a:t>
            </a:r>
          </a:p>
          <a:p>
            <a:endParaRPr lang="en-US" dirty="0"/>
          </a:p>
        </p:txBody>
      </p:sp>
      <p:sp>
        <p:nvSpPr>
          <p:cNvPr id="4" name="Slide Number Placeholder 3"/>
          <p:cNvSpPr>
            <a:spLocks noGrp="1"/>
          </p:cNvSpPr>
          <p:nvPr>
            <p:ph type="sldNum" sz="quarter" idx="10"/>
          </p:nvPr>
        </p:nvSpPr>
        <p:spPr/>
        <p:txBody>
          <a:bodyPr/>
          <a:lstStyle/>
          <a:p>
            <a:fld id="{450382C6-0B11-4413-89A4-9015C8786A73}"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2400" cy="3657600"/>
          </a:xfrm>
        </p:spPr>
      </p:sp>
      <p:sp>
        <p:nvSpPr>
          <p:cNvPr id="3" name="Notes Placeholder 2"/>
          <p:cNvSpPr>
            <a:spLocks noGrp="1"/>
          </p:cNvSpPr>
          <p:nvPr>
            <p:ph type="body" idx="1"/>
          </p:nvPr>
        </p:nvSpPr>
        <p:spPr/>
        <p:txBody>
          <a:bodyPr>
            <a:normAutofit/>
          </a:bodyPr>
          <a:lstStyle/>
          <a:p>
            <a:r>
              <a:rPr lang="en-US" dirty="0"/>
              <a:t>ℓ </a:t>
            </a:r>
            <a:r>
              <a:rPr lang="en-US" dirty="0">
                <a:sym typeface="Symbol"/>
              </a:rPr>
              <a:t> m, ℓ  n			(given)</a:t>
            </a:r>
          </a:p>
          <a:p>
            <a:r>
              <a:rPr lang="en-US" dirty="0">
                <a:sym typeface="Symbol"/>
              </a:rPr>
              <a:t>1 and 2 are right angles	(def of </a:t>
            </a:r>
            <a:r>
              <a:rPr lang="en-US" baseline="0" dirty="0">
                <a:sym typeface="Symbol"/>
              </a:rPr>
              <a:t> lines)</a:t>
            </a:r>
          </a:p>
          <a:p>
            <a:r>
              <a:rPr lang="en-US" dirty="0">
                <a:sym typeface="Symbol"/>
              </a:rPr>
              <a:t>1  2			(All</a:t>
            </a:r>
            <a:r>
              <a:rPr lang="en-US" baseline="0" dirty="0">
                <a:sym typeface="Symbol"/>
              </a:rPr>
              <a:t> </a:t>
            </a:r>
            <a:r>
              <a:rPr lang="en-US" baseline="0" dirty="0" err="1">
                <a:sym typeface="Symbol"/>
              </a:rPr>
              <a:t>rt</a:t>
            </a:r>
            <a:r>
              <a:rPr lang="en-US" baseline="0" dirty="0">
                <a:sym typeface="Symbol"/>
              </a:rPr>
              <a:t> </a:t>
            </a:r>
            <a:r>
              <a:rPr lang="en-US" dirty="0">
                <a:sym typeface="Symbol"/>
              </a:rPr>
              <a:t>’s are )</a:t>
            </a:r>
            <a:endParaRPr lang="en-US" dirty="0"/>
          </a:p>
        </p:txBody>
      </p:sp>
      <p:sp>
        <p:nvSpPr>
          <p:cNvPr id="4" name="Slide Number Placeholder 3"/>
          <p:cNvSpPr>
            <a:spLocks noGrp="1"/>
          </p:cNvSpPr>
          <p:nvPr>
            <p:ph type="sldNum" sz="quarter" idx="10"/>
          </p:nvPr>
        </p:nvSpPr>
        <p:spPr/>
        <p:txBody>
          <a:bodyPr/>
          <a:lstStyle/>
          <a:p>
            <a:fld id="{450382C6-0B11-4413-89A4-9015C8786A73}"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2400" cy="3657600"/>
          </a:xfrm>
        </p:spPr>
      </p:sp>
      <p:sp>
        <p:nvSpPr>
          <p:cNvPr id="3" name="Notes Placeholder 2"/>
          <p:cNvSpPr>
            <a:spLocks noGrp="1"/>
          </p:cNvSpPr>
          <p:nvPr>
            <p:ph type="body" idx="1"/>
          </p:nvPr>
        </p:nvSpPr>
        <p:spPr/>
        <p:txBody>
          <a:bodyPr>
            <a:normAutofit/>
          </a:bodyPr>
          <a:lstStyle/>
          <a:p>
            <a:r>
              <a:rPr lang="en-US" dirty="0">
                <a:sym typeface="Symbol"/>
              </a:rPr>
              <a:t>We are given 1 and 3 are complements and 3 and 5 are complement. By the congruent complements theorem 1  5.</a:t>
            </a:r>
            <a:endParaRPr lang="en-US" dirty="0"/>
          </a:p>
        </p:txBody>
      </p:sp>
      <p:sp>
        <p:nvSpPr>
          <p:cNvPr id="4" name="Slide Number Placeholder 3"/>
          <p:cNvSpPr>
            <a:spLocks noGrp="1"/>
          </p:cNvSpPr>
          <p:nvPr>
            <p:ph type="sldNum" sz="quarter" idx="10"/>
          </p:nvPr>
        </p:nvSpPr>
        <p:spPr/>
        <p:txBody>
          <a:bodyPr/>
          <a:lstStyle/>
          <a:p>
            <a:fld id="{450382C6-0B11-4413-89A4-9015C8786A73}"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1E4694-C583-440C-9072-442D95364E90}" type="slidenum">
              <a:rPr lang="en-US" smtClean="0"/>
              <a:t>54</a:t>
            </a:fld>
            <a:endParaRPr lang="en-US"/>
          </a:p>
        </p:txBody>
      </p:sp>
    </p:spTree>
    <p:extLst>
      <p:ext uri="{BB962C8B-B14F-4D97-AF65-F5344CB8AC3E}">
        <p14:creationId xmlns:p14="http://schemas.microsoft.com/office/powerpoint/2010/main" val="3277649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D265B3-DDD4-4AA4-9090-CE848CB2A632}" type="slidenum">
              <a:rPr lang="en-US"/>
              <a:pPr/>
              <a:t>6</a:t>
            </a:fld>
            <a:endParaRPr lang="en-US"/>
          </a:p>
        </p:txBody>
      </p:sp>
      <p:sp>
        <p:nvSpPr>
          <p:cNvPr id="45058" name="Rectangle 2"/>
          <p:cNvSpPr>
            <a:spLocks noGrp="1" noRot="1" noChangeAspect="1" noChangeArrowheads="1" noTextEdit="1"/>
          </p:cNvSpPr>
          <p:nvPr>
            <p:ph type="sldImg"/>
          </p:nvPr>
        </p:nvSpPr>
        <p:spPr>
          <a:xfrm>
            <a:off x="485775" y="731838"/>
            <a:ext cx="6502400" cy="3657600"/>
          </a:xfrm>
          <a:ln/>
        </p:spPr>
      </p:sp>
      <p:sp>
        <p:nvSpPr>
          <p:cNvPr id="45059" name="Rectangle 3"/>
          <p:cNvSpPr>
            <a:spLocks noGrp="1" noChangeArrowheads="1"/>
          </p:cNvSpPr>
          <p:nvPr>
            <p:ph type="body" idx="1"/>
          </p:nvPr>
        </p:nvSpPr>
        <p:spPr/>
        <p:txBody>
          <a:bodyPr/>
          <a:lstStyle/>
          <a:p>
            <a:r>
              <a:rPr lang="en-US" dirty="0"/>
              <a:t>John is hungry, so… he should eat.</a:t>
            </a:r>
          </a:p>
          <a:p>
            <a:r>
              <a:rPr lang="en-US" dirty="0"/>
              <a:t>Megan should eat, so… no conclusion. This is backwards. She could be diabetic and need to eat to get her blood sugar level correct.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61AB39-4BFC-419B-995F-4E5A6AD0E259}" type="slidenum">
              <a:rPr lang="en-US"/>
              <a:pPr/>
              <a:t>7</a:t>
            </a:fld>
            <a:endParaRPr lang="en-US"/>
          </a:p>
        </p:txBody>
      </p:sp>
      <p:sp>
        <p:nvSpPr>
          <p:cNvPr id="49154" name="Rectangle 2"/>
          <p:cNvSpPr>
            <a:spLocks noGrp="1" noRot="1" noChangeAspect="1" noChangeArrowheads="1" noTextEdit="1"/>
          </p:cNvSpPr>
          <p:nvPr>
            <p:ph type="sldImg"/>
          </p:nvPr>
        </p:nvSpPr>
        <p:spPr>
          <a:xfrm>
            <a:off x="485775" y="731838"/>
            <a:ext cx="6502400" cy="3657600"/>
          </a:xfrm>
          <a:ln/>
        </p:spPr>
      </p:sp>
      <p:sp>
        <p:nvSpPr>
          <p:cNvPr id="49155" name="Rectangle 3"/>
          <p:cNvSpPr>
            <a:spLocks noGrp="1" noChangeArrowheads="1"/>
          </p:cNvSpPr>
          <p:nvPr>
            <p:ph type="body" idx="1"/>
          </p:nvPr>
        </p:nvSpPr>
        <p:spPr/>
        <p:txBody>
          <a:bodyPr/>
          <a:lstStyle/>
          <a:p>
            <a:r>
              <a:rPr lang="en-US" dirty="0"/>
              <a:t>The board is not white.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50659F-2541-497D-B0D0-58CB52F7BE25}" type="slidenum">
              <a:rPr lang="en-US"/>
              <a:pPr/>
              <a:t>8</a:t>
            </a:fld>
            <a:endParaRPr lang="en-US"/>
          </a:p>
        </p:txBody>
      </p:sp>
      <p:sp>
        <p:nvSpPr>
          <p:cNvPr id="47106" name="Rectangle 2"/>
          <p:cNvSpPr>
            <a:spLocks noGrp="1" noRot="1" noChangeAspect="1" noChangeArrowheads="1" noTextEdit="1"/>
          </p:cNvSpPr>
          <p:nvPr>
            <p:ph type="sldImg"/>
          </p:nvPr>
        </p:nvSpPr>
        <p:spPr>
          <a:xfrm>
            <a:off x="485775" y="731838"/>
            <a:ext cx="6502400" cy="3657600"/>
          </a:xfrm>
          <a:ln/>
        </p:spPr>
      </p:sp>
      <p:sp>
        <p:nvSpPr>
          <p:cNvPr id="471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2400" cy="36576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0382C6-0B11-4413-89A4-9015C8786A7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C733EF-470F-4FA9-BBC8-C6052B6FD794}"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F1457E-082C-475B-9A6C-D2597116E7E9}" type="slidenum">
              <a:rPr lang="en-US" smtClean="0"/>
              <a:t>‹#›</a:t>
            </a:fld>
            <a:endParaRPr lang="en-US"/>
          </a:p>
        </p:txBody>
      </p:sp>
      <p:sp>
        <p:nvSpPr>
          <p:cNvPr id="7" name="Arrow: Striped Right 6">
            <a:extLst>
              <a:ext uri="{FF2B5EF4-FFF2-40B4-BE49-F238E27FC236}">
                <a16:creationId xmlns:a16="http://schemas.microsoft.com/office/drawing/2014/main" id="{0AE308D6-75BB-4DB0-821E-2D6AD4A8C1C9}"/>
              </a:ext>
            </a:extLst>
          </p:cNvPr>
          <p:cNvSpPr/>
          <p:nvPr userDrawn="1"/>
        </p:nvSpPr>
        <p:spPr>
          <a:xfrm>
            <a:off x="464527" y="3309816"/>
            <a:ext cx="11262946" cy="545123"/>
          </a:xfrm>
          <a:prstGeom prst="striped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9050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C733EF-470F-4FA9-BBC8-C6052B6FD794}" type="datetimeFigureOut">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F1457E-082C-475B-9A6C-D2597116E7E9}" type="slidenum">
              <a:rPr lang="en-US" smtClean="0"/>
              <a:t>‹#›</a:t>
            </a:fld>
            <a:endParaRPr lang="en-US"/>
          </a:p>
        </p:txBody>
      </p:sp>
    </p:spTree>
    <p:extLst>
      <p:ext uri="{BB962C8B-B14F-4D97-AF65-F5344CB8AC3E}">
        <p14:creationId xmlns:p14="http://schemas.microsoft.com/office/powerpoint/2010/main" val="2983445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C733EF-470F-4FA9-BBC8-C6052B6FD794}" type="datetimeFigureOut">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F1457E-082C-475B-9A6C-D2597116E7E9}" type="slidenum">
              <a:rPr lang="en-US" smtClean="0"/>
              <a:t>‹#›</a:t>
            </a:fld>
            <a:endParaRPr lang="en-US"/>
          </a:p>
        </p:txBody>
      </p:sp>
    </p:spTree>
    <p:extLst>
      <p:ext uri="{BB962C8B-B14F-4D97-AF65-F5344CB8AC3E}">
        <p14:creationId xmlns:p14="http://schemas.microsoft.com/office/powerpoint/2010/main" val="243626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C733EF-470F-4FA9-BBC8-C6052B6FD794}" type="datetimeFigureOut">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F1457E-082C-475B-9A6C-D2597116E7E9}"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63768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C733EF-470F-4FA9-BBC8-C6052B6FD794}" type="datetimeFigureOut">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F1457E-082C-475B-9A6C-D2597116E7E9}" type="slidenum">
              <a:rPr lang="en-US" smtClean="0"/>
              <a:t>‹#›</a:t>
            </a:fld>
            <a:endParaRPr lang="en-US"/>
          </a:p>
        </p:txBody>
      </p:sp>
    </p:spTree>
    <p:extLst>
      <p:ext uri="{BB962C8B-B14F-4D97-AF65-F5344CB8AC3E}">
        <p14:creationId xmlns:p14="http://schemas.microsoft.com/office/powerpoint/2010/main" val="2932421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0" y="0"/>
            <a:ext cx="12192000" cy="1325563"/>
          </a:xfrm>
        </p:spPr>
        <p:txBody>
          <a:bodyPr/>
          <a:lstStyle/>
          <a:p>
            <a:r>
              <a:rPr lang="en-US" dirty="0"/>
              <a:t>Click to edit Master title style</a:t>
            </a:r>
          </a:p>
        </p:txBody>
      </p:sp>
      <p:sp>
        <p:nvSpPr>
          <p:cNvPr id="7" name="Text Placeholder 2"/>
          <p:cNvSpPr>
            <a:spLocks noGrp="1"/>
          </p:cNvSpPr>
          <p:nvPr>
            <p:ph type="body" idx="1"/>
          </p:nvPr>
        </p:nvSpPr>
        <p:spPr>
          <a:xfrm>
            <a:off x="0" y="1325563"/>
            <a:ext cx="388283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8" name="Text Placeholder 3"/>
          <p:cNvSpPr>
            <a:spLocks noGrp="1"/>
          </p:cNvSpPr>
          <p:nvPr>
            <p:ph type="body" sz="half" idx="15"/>
          </p:nvPr>
        </p:nvSpPr>
        <p:spPr>
          <a:xfrm>
            <a:off x="-1" y="2148867"/>
            <a:ext cx="3873719" cy="4344007"/>
          </a:xfrm>
        </p:spPr>
        <p:txBody>
          <a:bodyPr anchor="t">
            <a:normAutofit/>
          </a:bodyPr>
          <a:lstStyle>
            <a:lvl1pPr marL="0" indent="0" algn="ctr">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9" name="Text Placeholder 4"/>
          <p:cNvSpPr>
            <a:spLocks noGrp="1"/>
          </p:cNvSpPr>
          <p:nvPr>
            <p:ph type="body" sz="quarter" idx="3"/>
          </p:nvPr>
        </p:nvSpPr>
        <p:spPr>
          <a:xfrm>
            <a:off x="4159374" y="1325564"/>
            <a:ext cx="388236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Text Placeholder 3"/>
          <p:cNvSpPr>
            <a:spLocks noGrp="1"/>
          </p:cNvSpPr>
          <p:nvPr>
            <p:ph type="body" sz="half" idx="16"/>
          </p:nvPr>
        </p:nvSpPr>
        <p:spPr>
          <a:xfrm>
            <a:off x="4159374" y="2148867"/>
            <a:ext cx="3882368" cy="4344007"/>
          </a:xfrm>
        </p:spPr>
        <p:txBody>
          <a:bodyPr anchor="t">
            <a:normAutofit/>
          </a:bodyPr>
          <a:lstStyle>
            <a:lvl1pPr marL="0" indent="0" algn="ctr">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1" name="Text Placeholder 4"/>
          <p:cNvSpPr>
            <a:spLocks noGrp="1"/>
          </p:cNvSpPr>
          <p:nvPr>
            <p:ph type="body" sz="quarter" idx="13"/>
          </p:nvPr>
        </p:nvSpPr>
        <p:spPr>
          <a:xfrm>
            <a:off x="8318280" y="1325564"/>
            <a:ext cx="3873720"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Text Placeholder 3"/>
          <p:cNvSpPr>
            <a:spLocks noGrp="1"/>
          </p:cNvSpPr>
          <p:nvPr>
            <p:ph type="body" sz="half" idx="17"/>
          </p:nvPr>
        </p:nvSpPr>
        <p:spPr>
          <a:xfrm>
            <a:off x="8309633" y="2148867"/>
            <a:ext cx="3882368" cy="4344006"/>
          </a:xfrm>
        </p:spPr>
        <p:txBody>
          <a:bodyPr anchor="t">
            <a:normAutofit/>
          </a:bodyPr>
          <a:lstStyle>
            <a:lvl1pPr marL="0" indent="0" algn="ctr">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3" name="Date Placeholder 2"/>
          <p:cNvSpPr>
            <a:spLocks noGrp="1"/>
          </p:cNvSpPr>
          <p:nvPr>
            <p:ph type="dt" sz="half" idx="10"/>
          </p:nvPr>
        </p:nvSpPr>
        <p:spPr/>
        <p:txBody>
          <a:bodyPr/>
          <a:lstStyle/>
          <a:p>
            <a:fld id="{8BC733EF-470F-4FA9-BBC8-C6052B6FD794}" type="datetimeFigureOut">
              <a:rPr lang="en-US" smtClean="0"/>
              <a:t>6/13/2023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F1457E-082C-475B-9A6C-D2597116E7E9}" type="slidenum">
              <a:rPr lang="en-US" smtClean="0"/>
              <a:t>‹#›</a:t>
            </a:fld>
            <a:endParaRPr lang="en-US"/>
          </a:p>
        </p:txBody>
      </p:sp>
      <p:sp>
        <p:nvSpPr>
          <p:cNvPr id="13" name="Arrow: Striped Right 12">
            <a:extLst>
              <a:ext uri="{FF2B5EF4-FFF2-40B4-BE49-F238E27FC236}">
                <a16:creationId xmlns:a16="http://schemas.microsoft.com/office/drawing/2014/main" id="{94493473-5EB6-4418-997D-E00A376CBBD5}"/>
              </a:ext>
            </a:extLst>
          </p:cNvPr>
          <p:cNvSpPr/>
          <p:nvPr userDrawn="1"/>
        </p:nvSpPr>
        <p:spPr>
          <a:xfrm>
            <a:off x="464527" y="961196"/>
            <a:ext cx="11262946" cy="545123"/>
          </a:xfrm>
          <a:prstGeom prst="striped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3163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0" y="0"/>
            <a:ext cx="12192000" cy="1325563"/>
          </a:xfrm>
        </p:spPr>
        <p:txBody>
          <a:bodyPr/>
          <a:lstStyle/>
          <a:p>
            <a:r>
              <a:rPr lang="en-US" dirty="0"/>
              <a:t>Click to edit Master title style</a:t>
            </a:r>
          </a:p>
        </p:txBody>
      </p:sp>
      <p:sp>
        <p:nvSpPr>
          <p:cNvPr id="19" name="Text Placeholder 2"/>
          <p:cNvSpPr>
            <a:spLocks noGrp="1"/>
          </p:cNvSpPr>
          <p:nvPr>
            <p:ph type="body" idx="1"/>
          </p:nvPr>
        </p:nvSpPr>
        <p:spPr>
          <a:xfrm>
            <a:off x="0" y="3140869"/>
            <a:ext cx="356967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Picture Placeholder 2"/>
          <p:cNvSpPr>
            <a:spLocks noGrp="1" noChangeAspect="1"/>
          </p:cNvSpPr>
          <p:nvPr>
            <p:ph type="pic" idx="15"/>
          </p:nvPr>
        </p:nvSpPr>
        <p:spPr>
          <a:xfrm>
            <a:off x="61051" y="1426504"/>
            <a:ext cx="3427276"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0" y="3717131"/>
            <a:ext cx="3569677" cy="2775744"/>
          </a:xfrm>
        </p:spPr>
        <p:txBody>
          <a:bodyPr anchor="t">
            <a:normAutofit/>
          </a:bodyPr>
          <a:lstStyle>
            <a:lvl1pPr marL="0" indent="0" algn="ctr">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22" name="Text Placeholder 4"/>
          <p:cNvSpPr>
            <a:spLocks noGrp="1"/>
          </p:cNvSpPr>
          <p:nvPr>
            <p:ph type="body" sz="quarter" idx="3"/>
          </p:nvPr>
        </p:nvSpPr>
        <p:spPr>
          <a:xfrm>
            <a:off x="4379754" y="3140869"/>
            <a:ext cx="341477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Picture Placeholder 2"/>
          <p:cNvSpPr>
            <a:spLocks noGrp="1" noChangeAspect="1"/>
          </p:cNvSpPr>
          <p:nvPr>
            <p:ph type="pic" idx="21"/>
          </p:nvPr>
        </p:nvSpPr>
        <p:spPr>
          <a:xfrm>
            <a:off x="4392539" y="1426504"/>
            <a:ext cx="341617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8400" y="3717129"/>
            <a:ext cx="3416173" cy="2775743"/>
          </a:xfrm>
        </p:spPr>
        <p:txBody>
          <a:bodyPr anchor="t">
            <a:normAutofit/>
          </a:bodyPr>
          <a:lstStyle>
            <a:lvl1pPr marL="0" indent="0" algn="ctr">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25" name="Text Placeholder 4"/>
          <p:cNvSpPr>
            <a:spLocks noGrp="1"/>
          </p:cNvSpPr>
          <p:nvPr>
            <p:ph type="body" sz="quarter" idx="13"/>
          </p:nvPr>
        </p:nvSpPr>
        <p:spPr>
          <a:xfrm>
            <a:off x="8713214" y="3140867"/>
            <a:ext cx="3413502"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6" name="Picture Placeholder 2"/>
          <p:cNvSpPr>
            <a:spLocks noGrp="1" noChangeAspect="1"/>
          </p:cNvSpPr>
          <p:nvPr>
            <p:ph type="pic" idx="22"/>
          </p:nvPr>
        </p:nvSpPr>
        <p:spPr>
          <a:xfrm>
            <a:off x="8712925" y="1426504"/>
            <a:ext cx="341802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8712925" y="3717129"/>
            <a:ext cx="3418024" cy="2775743"/>
          </a:xfrm>
        </p:spPr>
        <p:txBody>
          <a:bodyPr anchor="t">
            <a:normAutofit/>
          </a:bodyPr>
          <a:lstStyle>
            <a:lvl1pPr marL="0" indent="0" algn="ctr">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BC733EF-470F-4FA9-BBC8-C6052B6FD794}" type="datetimeFigureOut">
              <a:rPr lang="en-US" smtClean="0"/>
              <a:t>6/13/2023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F1457E-082C-475B-9A6C-D2597116E7E9}" type="slidenum">
              <a:rPr lang="en-US" smtClean="0"/>
              <a:t>‹#›</a:t>
            </a:fld>
            <a:endParaRPr lang="en-US"/>
          </a:p>
        </p:txBody>
      </p:sp>
      <p:sp>
        <p:nvSpPr>
          <p:cNvPr id="15" name="Arrow: Striped Right 14">
            <a:extLst>
              <a:ext uri="{FF2B5EF4-FFF2-40B4-BE49-F238E27FC236}">
                <a16:creationId xmlns:a16="http://schemas.microsoft.com/office/drawing/2014/main" id="{CE4ED567-6FE5-4990-88E4-5E4EF392FA66}"/>
              </a:ext>
            </a:extLst>
          </p:cNvPr>
          <p:cNvSpPr/>
          <p:nvPr userDrawn="1"/>
        </p:nvSpPr>
        <p:spPr>
          <a:xfrm>
            <a:off x="464527" y="961196"/>
            <a:ext cx="11262946" cy="545123"/>
          </a:xfrm>
          <a:prstGeom prst="striped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3650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C733EF-470F-4FA9-BBC8-C6052B6FD794}"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F1457E-082C-475B-9A6C-D2597116E7E9}" type="slidenum">
              <a:rPr lang="en-US" smtClean="0"/>
              <a:t>‹#›</a:t>
            </a:fld>
            <a:endParaRPr lang="en-US"/>
          </a:p>
        </p:txBody>
      </p:sp>
    </p:spTree>
    <p:extLst>
      <p:ext uri="{BB962C8B-B14F-4D97-AF65-F5344CB8AC3E}">
        <p14:creationId xmlns:p14="http://schemas.microsoft.com/office/powerpoint/2010/main" val="3319924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C733EF-470F-4FA9-BBC8-C6052B6FD794}"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F1457E-082C-475B-9A6C-D2597116E7E9}" type="slidenum">
              <a:rPr lang="en-US" smtClean="0"/>
              <a:t>‹#›</a:t>
            </a:fld>
            <a:endParaRPr lang="en-US"/>
          </a:p>
        </p:txBody>
      </p:sp>
    </p:spTree>
    <p:extLst>
      <p:ext uri="{BB962C8B-B14F-4D97-AF65-F5344CB8AC3E}">
        <p14:creationId xmlns:p14="http://schemas.microsoft.com/office/powerpoint/2010/main" val="50403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9"/>
            <a:ext cx="10058400" cy="1295400"/>
          </a:xfrm>
        </p:spPr>
        <p:txBody>
          <a:bodyPr/>
          <a:lstStyle/>
          <a:p>
            <a:r>
              <a:rPr lang="en-US"/>
              <a:t>Click to edit Master title style</a:t>
            </a:r>
          </a:p>
        </p:txBody>
      </p:sp>
      <p:sp>
        <p:nvSpPr>
          <p:cNvPr id="3" name="Text Placeholder 2"/>
          <p:cNvSpPr>
            <a:spLocks noGrp="1"/>
          </p:cNvSpPr>
          <p:nvPr>
            <p:ph type="body" sz="half" idx="1"/>
          </p:nvPr>
        </p:nvSpPr>
        <p:spPr>
          <a:xfrm>
            <a:off x="609600" y="1719264"/>
            <a:ext cx="10972800" cy="2128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4000502"/>
            <a:ext cx="109728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8400"/>
            <a:ext cx="28448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fld id="{41A8B2D7-5689-494F-8AEC-8099ACE4775D}" type="slidenum">
              <a:rPr lang="en-US" altLang="en-US"/>
              <a:pPr/>
              <a:t>‹#›</a:t>
            </a:fld>
            <a:endParaRPr lang="en-US" altLang="en-US"/>
          </a:p>
        </p:txBody>
      </p:sp>
    </p:spTree>
    <p:extLst>
      <p:ext uri="{BB962C8B-B14F-4D97-AF65-F5344CB8AC3E}">
        <p14:creationId xmlns:p14="http://schemas.microsoft.com/office/powerpoint/2010/main" val="347115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Arrow: Striped Right 6">
            <a:extLst>
              <a:ext uri="{FF2B5EF4-FFF2-40B4-BE49-F238E27FC236}">
                <a16:creationId xmlns:a16="http://schemas.microsoft.com/office/drawing/2014/main" id="{85EEFDA4-D4AF-4DA0-88E2-BD972A8CDF74}"/>
              </a:ext>
            </a:extLst>
          </p:cNvPr>
          <p:cNvSpPr/>
          <p:nvPr userDrawn="1"/>
        </p:nvSpPr>
        <p:spPr>
          <a:xfrm>
            <a:off x="464527" y="961196"/>
            <a:ext cx="11262946" cy="545123"/>
          </a:xfrm>
          <a:prstGeom prst="striped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12192000" cy="1326321"/>
          </a:xfrm>
        </p:spPr>
        <p:txBody>
          <a:bodyPr/>
          <a:lstStyle/>
          <a:p>
            <a:r>
              <a:rPr lang="en-US" dirty="0"/>
              <a:t>Click to edit Master title style</a:t>
            </a:r>
          </a:p>
        </p:txBody>
      </p:sp>
      <p:sp>
        <p:nvSpPr>
          <p:cNvPr id="3" name="Content Placeholder 2"/>
          <p:cNvSpPr>
            <a:spLocks noGrp="1"/>
          </p:cNvSpPr>
          <p:nvPr>
            <p:ph idx="1"/>
          </p:nvPr>
        </p:nvSpPr>
        <p:spPr>
          <a:xfrm>
            <a:off x="0" y="1326321"/>
            <a:ext cx="12192000" cy="51665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678737" y="6492875"/>
            <a:ext cx="2743200" cy="365125"/>
          </a:xfrm>
        </p:spPr>
        <p:txBody>
          <a:bodyPr/>
          <a:lstStyle/>
          <a:p>
            <a:fld id="{8BC733EF-470F-4FA9-BBC8-C6052B6FD794}" type="datetimeFigureOut">
              <a:rPr lang="en-US" smtClean="0"/>
              <a:t>6/13/2023</a:t>
            </a:fld>
            <a:endParaRPr lang="en-US" dirty="0"/>
          </a:p>
        </p:txBody>
      </p:sp>
      <p:sp>
        <p:nvSpPr>
          <p:cNvPr id="5" name="Footer Placeholder 4"/>
          <p:cNvSpPr>
            <a:spLocks noGrp="1"/>
          </p:cNvSpPr>
          <p:nvPr>
            <p:ph type="ftr" sz="quarter" idx="11"/>
          </p:nvPr>
        </p:nvSpPr>
        <p:spPr>
          <a:xfrm>
            <a:off x="913795" y="6492875"/>
            <a:ext cx="6672865" cy="365125"/>
          </a:xfrm>
        </p:spPr>
        <p:txBody>
          <a:bodyPr/>
          <a:lstStyle/>
          <a:p>
            <a:endParaRPr lang="en-US" dirty="0"/>
          </a:p>
        </p:txBody>
      </p:sp>
      <p:sp>
        <p:nvSpPr>
          <p:cNvPr id="6" name="Slide Number Placeholder 5"/>
          <p:cNvSpPr>
            <a:spLocks noGrp="1"/>
          </p:cNvSpPr>
          <p:nvPr>
            <p:ph type="sldNum" sz="quarter" idx="12"/>
          </p:nvPr>
        </p:nvSpPr>
        <p:spPr>
          <a:xfrm>
            <a:off x="10514012" y="6492875"/>
            <a:ext cx="753545" cy="365125"/>
          </a:xfrm>
        </p:spPr>
        <p:txBody>
          <a:bodyPr/>
          <a:lstStyle/>
          <a:p>
            <a:fld id="{85F1457E-082C-475B-9A6C-D2597116E7E9}" type="slidenum">
              <a:rPr lang="en-US" smtClean="0"/>
              <a:t>‹#›</a:t>
            </a:fld>
            <a:endParaRPr lang="en-US"/>
          </a:p>
        </p:txBody>
      </p:sp>
    </p:spTree>
    <p:extLst>
      <p:ext uri="{BB962C8B-B14F-4D97-AF65-F5344CB8AC3E}">
        <p14:creationId xmlns:p14="http://schemas.microsoft.com/office/powerpoint/2010/main" val="1935968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285273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C733EF-470F-4FA9-BBC8-C6052B6FD794}"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F1457E-082C-475B-9A6C-D2597116E7E9}" type="slidenum">
              <a:rPr lang="en-US" smtClean="0"/>
              <a:t>‹#›</a:t>
            </a:fld>
            <a:endParaRPr lang="en-US"/>
          </a:p>
        </p:txBody>
      </p:sp>
      <p:sp>
        <p:nvSpPr>
          <p:cNvPr id="7" name="Arrow: Striped Right 6">
            <a:extLst>
              <a:ext uri="{FF2B5EF4-FFF2-40B4-BE49-F238E27FC236}">
                <a16:creationId xmlns:a16="http://schemas.microsoft.com/office/drawing/2014/main" id="{E32103C8-A6CF-4E79-B5CA-B70E10EEF552}"/>
              </a:ext>
            </a:extLst>
          </p:cNvPr>
          <p:cNvSpPr/>
          <p:nvPr userDrawn="1"/>
        </p:nvSpPr>
        <p:spPr>
          <a:xfrm>
            <a:off x="464527" y="3329476"/>
            <a:ext cx="11262946" cy="545123"/>
          </a:xfrm>
          <a:prstGeom prst="striped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679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6321"/>
          </a:xfrm>
        </p:spPr>
        <p:txBody>
          <a:bodyPr/>
          <a:lstStyle/>
          <a:p>
            <a:r>
              <a:rPr lang="en-US" dirty="0"/>
              <a:t>Click to edit Master title style</a:t>
            </a:r>
          </a:p>
        </p:txBody>
      </p:sp>
      <p:sp>
        <p:nvSpPr>
          <p:cNvPr id="3" name="Content Placeholder 2"/>
          <p:cNvSpPr>
            <a:spLocks noGrp="1"/>
          </p:cNvSpPr>
          <p:nvPr>
            <p:ph sz="half" idx="1"/>
          </p:nvPr>
        </p:nvSpPr>
        <p:spPr>
          <a:xfrm>
            <a:off x="0" y="1326321"/>
            <a:ext cx="6019799" cy="51665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3402" y="1326321"/>
            <a:ext cx="6018597" cy="51665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BC733EF-470F-4FA9-BBC8-C6052B6FD794}" type="datetimeFigureOut">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F1457E-082C-475B-9A6C-D2597116E7E9}" type="slidenum">
              <a:rPr lang="en-US" smtClean="0"/>
              <a:t>‹#›</a:t>
            </a:fld>
            <a:endParaRPr lang="en-US"/>
          </a:p>
        </p:txBody>
      </p:sp>
      <p:sp>
        <p:nvSpPr>
          <p:cNvPr id="8" name="Arrow: Striped Right 7">
            <a:extLst>
              <a:ext uri="{FF2B5EF4-FFF2-40B4-BE49-F238E27FC236}">
                <a16:creationId xmlns:a16="http://schemas.microsoft.com/office/drawing/2014/main" id="{EC5B30EC-2B08-4538-BD9C-F3021DDF140B}"/>
              </a:ext>
            </a:extLst>
          </p:cNvPr>
          <p:cNvSpPr/>
          <p:nvPr userDrawn="1"/>
        </p:nvSpPr>
        <p:spPr>
          <a:xfrm>
            <a:off x="464527" y="961196"/>
            <a:ext cx="11262946" cy="545123"/>
          </a:xfrm>
          <a:prstGeom prst="striped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129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a:t>Click to edit Master title style</a:t>
            </a:r>
          </a:p>
        </p:txBody>
      </p:sp>
      <p:sp>
        <p:nvSpPr>
          <p:cNvPr id="3" name="Text Placeholder 2"/>
          <p:cNvSpPr>
            <a:spLocks noGrp="1"/>
          </p:cNvSpPr>
          <p:nvPr>
            <p:ph type="body" idx="1"/>
          </p:nvPr>
        </p:nvSpPr>
        <p:spPr>
          <a:xfrm>
            <a:off x="231006" y="1325563"/>
            <a:ext cx="578999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0" y="2149475"/>
            <a:ext cx="6021003" cy="4343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02002" y="1325563"/>
            <a:ext cx="578999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149475"/>
            <a:ext cx="6019800" cy="4343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BC733EF-470F-4FA9-BBC8-C6052B6FD794}" type="datetimeFigureOut">
              <a:rPr lang="en-US" smtClean="0"/>
              <a:t>6/13/2023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F1457E-082C-475B-9A6C-D2597116E7E9}" type="slidenum">
              <a:rPr lang="en-US" smtClean="0"/>
              <a:t>‹#›</a:t>
            </a:fld>
            <a:endParaRPr lang="en-US"/>
          </a:p>
        </p:txBody>
      </p:sp>
      <p:sp>
        <p:nvSpPr>
          <p:cNvPr id="10" name="Arrow: Striped Right 9">
            <a:extLst>
              <a:ext uri="{FF2B5EF4-FFF2-40B4-BE49-F238E27FC236}">
                <a16:creationId xmlns:a16="http://schemas.microsoft.com/office/drawing/2014/main" id="{E8078CC3-C153-4670-A4CD-33FFB9BF63DC}"/>
              </a:ext>
            </a:extLst>
          </p:cNvPr>
          <p:cNvSpPr/>
          <p:nvPr userDrawn="1"/>
        </p:nvSpPr>
        <p:spPr>
          <a:xfrm>
            <a:off x="464527" y="961196"/>
            <a:ext cx="11262946" cy="545123"/>
          </a:xfrm>
          <a:prstGeom prst="striped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9295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C733EF-470F-4FA9-BBC8-C6052B6FD794}" type="datetimeFigureOut">
              <a:rPr lang="en-US" smtClean="0"/>
              <a:t>6/13/2023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F1457E-082C-475B-9A6C-D2597116E7E9}" type="slidenum">
              <a:rPr lang="en-US" smtClean="0"/>
              <a:t>‹#›</a:t>
            </a:fld>
            <a:endParaRPr lang="en-US"/>
          </a:p>
        </p:txBody>
      </p:sp>
      <p:sp>
        <p:nvSpPr>
          <p:cNvPr id="6" name="Arrow: Striped Right 5">
            <a:extLst>
              <a:ext uri="{FF2B5EF4-FFF2-40B4-BE49-F238E27FC236}">
                <a16:creationId xmlns:a16="http://schemas.microsoft.com/office/drawing/2014/main" id="{22F768F2-E898-4185-8140-46D936594339}"/>
              </a:ext>
            </a:extLst>
          </p:cNvPr>
          <p:cNvSpPr/>
          <p:nvPr userDrawn="1"/>
        </p:nvSpPr>
        <p:spPr>
          <a:xfrm>
            <a:off x="464527" y="961196"/>
            <a:ext cx="11262946" cy="545123"/>
          </a:xfrm>
          <a:prstGeom prst="striped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880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C733EF-470F-4FA9-BBC8-C6052B6FD794}" type="datetimeFigureOut">
              <a:rPr lang="en-US" smtClean="0"/>
              <a:t>6/13/2023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F1457E-082C-475B-9A6C-D2597116E7E9}" type="slidenum">
              <a:rPr lang="en-US" smtClean="0"/>
              <a:t>‹#›</a:t>
            </a:fld>
            <a:endParaRPr lang="en-US"/>
          </a:p>
        </p:txBody>
      </p:sp>
    </p:spTree>
    <p:extLst>
      <p:ext uri="{BB962C8B-B14F-4D97-AF65-F5344CB8AC3E}">
        <p14:creationId xmlns:p14="http://schemas.microsoft.com/office/powerpoint/2010/main" val="1695378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C733EF-470F-4FA9-BBC8-C6052B6FD794}" type="datetimeFigureOut">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F1457E-082C-475B-9A6C-D2597116E7E9}" type="slidenum">
              <a:rPr lang="en-US" smtClean="0"/>
              <a:t>‹#›</a:t>
            </a:fld>
            <a:endParaRPr lang="en-US"/>
          </a:p>
        </p:txBody>
      </p:sp>
    </p:spTree>
    <p:extLst>
      <p:ext uri="{BB962C8B-B14F-4D97-AF65-F5344CB8AC3E}">
        <p14:creationId xmlns:p14="http://schemas.microsoft.com/office/powerpoint/2010/main" val="495469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C733EF-470F-4FA9-BBC8-C6052B6FD794}" type="datetimeFigureOut">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F1457E-082C-475B-9A6C-D2597116E7E9}" type="slidenum">
              <a:rPr lang="en-US" smtClean="0"/>
              <a:t>‹#›</a:t>
            </a:fld>
            <a:endParaRPr lang="en-US"/>
          </a:p>
        </p:txBody>
      </p:sp>
    </p:spTree>
    <p:extLst>
      <p:ext uri="{BB962C8B-B14F-4D97-AF65-F5344CB8AC3E}">
        <p14:creationId xmlns:p14="http://schemas.microsoft.com/office/powerpoint/2010/main" val="1697655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0" y="1326321"/>
            <a:ext cx="12192000" cy="516655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78737" y="64928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BC733EF-470F-4FA9-BBC8-C6052B6FD794}" type="datetimeFigureOut">
              <a:rPr lang="en-US" smtClean="0"/>
              <a:t>6/13/2023</a:t>
            </a:fld>
            <a:endParaRPr lang="en-US"/>
          </a:p>
        </p:txBody>
      </p:sp>
      <p:sp>
        <p:nvSpPr>
          <p:cNvPr id="5" name="Footer Placeholder 4"/>
          <p:cNvSpPr>
            <a:spLocks noGrp="1"/>
          </p:cNvSpPr>
          <p:nvPr>
            <p:ph type="ftr" sz="quarter" idx="3"/>
          </p:nvPr>
        </p:nvSpPr>
        <p:spPr>
          <a:xfrm>
            <a:off x="913795" y="64928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2" y="64928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5F1457E-082C-475B-9A6C-D2597116E7E9}" type="slidenum">
              <a:rPr lang="en-US" smtClean="0"/>
              <a:t>‹#›</a:t>
            </a:fld>
            <a:endParaRPr lang="en-US"/>
          </a:p>
        </p:txBody>
      </p:sp>
    </p:spTree>
    <p:extLst>
      <p:ext uri="{BB962C8B-B14F-4D97-AF65-F5344CB8AC3E}">
        <p14:creationId xmlns:p14="http://schemas.microsoft.com/office/powerpoint/2010/main" val="184162697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28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28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rwright@andrews.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81D44-B42C-4D8D-B219-CCFF741D49B4}"/>
              </a:ext>
            </a:extLst>
          </p:cNvPr>
          <p:cNvSpPr>
            <a:spLocks noGrp="1"/>
          </p:cNvSpPr>
          <p:nvPr>
            <p:ph type="ctrTitle"/>
          </p:nvPr>
        </p:nvSpPr>
        <p:spPr/>
        <p:txBody>
          <a:bodyPr/>
          <a:lstStyle/>
          <a:p>
            <a:r>
              <a:rPr lang="en-US" dirty="0"/>
              <a:t>Reasoning and Proofs</a:t>
            </a:r>
          </a:p>
        </p:txBody>
      </p:sp>
      <p:sp>
        <p:nvSpPr>
          <p:cNvPr id="3" name="Subtitle 2">
            <a:extLst>
              <a:ext uri="{FF2B5EF4-FFF2-40B4-BE49-F238E27FC236}">
                <a16:creationId xmlns:a16="http://schemas.microsoft.com/office/drawing/2014/main" id="{5C0F621A-6D04-4A4F-BD03-0B3BEF3375F1}"/>
              </a:ext>
            </a:extLst>
          </p:cNvPr>
          <p:cNvSpPr>
            <a:spLocks noGrp="1"/>
          </p:cNvSpPr>
          <p:nvPr>
            <p:ph type="subTitle" idx="1"/>
          </p:nvPr>
        </p:nvSpPr>
        <p:spPr/>
        <p:txBody>
          <a:bodyPr/>
          <a:lstStyle/>
          <a:p>
            <a:r>
              <a:rPr lang="en-US" dirty="0"/>
              <a:t>Geometry</a:t>
            </a:r>
          </a:p>
          <a:p>
            <a:r>
              <a:rPr lang="en-US" dirty="0"/>
              <a:t>Chapter 2</a:t>
            </a:r>
          </a:p>
        </p:txBody>
      </p:sp>
    </p:spTree>
    <p:extLst>
      <p:ext uri="{BB962C8B-B14F-4D97-AF65-F5344CB8AC3E}">
        <p14:creationId xmlns:p14="http://schemas.microsoft.com/office/powerpoint/2010/main" val="2548851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r>
              <a:rPr lang="en-US" dirty="0"/>
              <a:t>2.1 </a:t>
            </a:r>
            <a:r>
              <a:rPr lang="en-US" b="0" dirty="0"/>
              <a:t>Conditional Statements</a:t>
            </a:r>
            <a:endParaRPr lang="en-US" dirty="0"/>
          </a:p>
        </p:txBody>
      </p:sp>
      <p:sp>
        <p:nvSpPr>
          <p:cNvPr id="50179" name="Rectangle 3"/>
          <p:cNvSpPr>
            <a:spLocks noGrp="1" noChangeArrowheads="1"/>
          </p:cNvSpPr>
          <p:nvPr>
            <p:ph type="body" idx="1"/>
          </p:nvPr>
        </p:nvSpPr>
        <p:spPr>
          <a:xfrm>
            <a:off x="609600" y="2895600"/>
            <a:ext cx="10972800" cy="3505200"/>
          </a:xfrm>
        </p:spPr>
        <p:txBody>
          <a:bodyPr>
            <a:normAutofit fontScale="92500" lnSpcReduction="10000"/>
          </a:bodyPr>
          <a:lstStyle/>
          <a:p>
            <a:pPr lvl="0"/>
            <a:r>
              <a:rPr lang="en-US" dirty="0"/>
              <a:t>Example:</a:t>
            </a:r>
          </a:p>
          <a:p>
            <a:pPr lvl="1"/>
            <a:r>
              <a:rPr lang="en-US" dirty="0"/>
              <a:t>If we confess our sins, then he is faithful and just to forgive us our sins.</a:t>
            </a:r>
          </a:p>
          <a:p>
            <a:pPr lvl="2"/>
            <a:r>
              <a:rPr lang="en-US" dirty="0"/>
              <a:t>p = we confess our sins</a:t>
            </a:r>
          </a:p>
          <a:p>
            <a:pPr lvl="2"/>
            <a:r>
              <a:rPr lang="en-US" dirty="0"/>
              <a:t>q = he is faithful and just to forgive us our sins</a:t>
            </a:r>
          </a:p>
          <a:p>
            <a:pPr lvl="1"/>
            <a:r>
              <a:rPr lang="en-US" dirty="0" err="1"/>
              <a:t>Contrapositive</a:t>
            </a:r>
            <a:r>
              <a:rPr lang="en-US" dirty="0"/>
              <a:t> (inverse of converse) = If he is not faithful and just to forgive us our sins, then we won’t confess our sins.</a:t>
            </a:r>
          </a:p>
          <a:p>
            <a:pPr lvl="1"/>
            <a:r>
              <a:rPr lang="en-US" dirty="0"/>
              <a:t>Always true.</a:t>
            </a:r>
          </a:p>
        </p:txBody>
      </p:sp>
      <p:sp>
        <p:nvSpPr>
          <p:cNvPr id="6" name="Rectangle 5"/>
          <p:cNvSpPr/>
          <p:nvPr/>
        </p:nvSpPr>
        <p:spPr>
          <a:xfrm>
            <a:off x="7213600" y="1676401"/>
            <a:ext cx="1802096" cy="5847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3200" dirty="0">
                <a:solidFill>
                  <a:schemeClr val="bg1"/>
                </a:solidFill>
              </a:rPr>
              <a:t>~q </a:t>
            </a:r>
            <a:r>
              <a:rPr lang="en-US" sz="3200" dirty="0">
                <a:solidFill>
                  <a:schemeClr val="bg1"/>
                </a:solidFill>
                <a:sym typeface="Wingdings" pitchFamily="2" charset="2"/>
              </a:rPr>
              <a:t> ~p</a:t>
            </a:r>
            <a:endParaRPr lang="en-US" sz="3200" dirty="0">
              <a:solidFill>
                <a:schemeClr val="bg1"/>
              </a:solidFill>
            </a:endParaRPr>
          </a:p>
        </p:txBody>
      </p:sp>
      <p:sp>
        <p:nvSpPr>
          <p:cNvPr id="7" name="TextBox 6"/>
          <p:cNvSpPr txBox="1"/>
          <p:nvPr/>
        </p:nvSpPr>
        <p:spPr>
          <a:xfrm>
            <a:off x="609600" y="1676401"/>
            <a:ext cx="477520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3200" dirty="0"/>
              <a:t>Contrapositive</a:t>
            </a:r>
          </a:p>
        </p:txBody>
      </p:sp>
      <p:sp>
        <p:nvSpPr>
          <p:cNvPr id="8" name="TextBox 7"/>
          <p:cNvSpPr txBox="1"/>
          <p:nvPr/>
        </p:nvSpPr>
        <p:spPr>
          <a:xfrm>
            <a:off x="1219200" y="2305447"/>
            <a:ext cx="103632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dirty="0"/>
              <a:t>Take the converse of the inverse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2.1 </a:t>
            </a:r>
            <a:r>
              <a:rPr lang="en-US" b="0" dirty="0"/>
              <a:t>Conditional Statements</a:t>
            </a:r>
            <a:endParaRPr lang="en-US" dirty="0"/>
          </a:p>
        </p:txBody>
      </p:sp>
      <p:sp>
        <p:nvSpPr>
          <p:cNvPr id="3" name="Content Placeholder 2"/>
          <p:cNvSpPr>
            <a:spLocks noGrp="1"/>
          </p:cNvSpPr>
          <p:nvPr>
            <p:ph idx="1"/>
          </p:nvPr>
        </p:nvSpPr>
        <p:spPr>
          <a:xfrm>
            <a:off x="0" y="1775192"/>
            <a:ext cx="12192000" cy="4625609"/>
          </a:xfrm>
        </p:spPr>
        <p:txBody>
          <a:bodyPr>
            <a:normAutofit/>
          </a:bodyPr>
          <a:lstStyle/>
          <a:p>
            <a:r>
              <a:rPr lang="en-US" sz="3733" dirty="0"/>
              <a:t>Write the following in If-Then form and then write the converse, inverse, and contrapositive</a:t>
            </a:r>
          </a:p>
          <a:p>
            <a:pPr lvl="1"/>
            <a:r>
              <a:rPr lang="en-US" sz="3200" dirty="0"/>
              <a:t>All whales are mammals.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2.1 </a:t>
            </a:r>
            <a:r>
              <a:rPr lang="en-US" b="0" dirty="0"/>
              <a:t>Conditional Statements</a:t>
            </a:r>
            <a:endParaRPr lang="en-US" dirty="0"/>
          </a:p>
        </p:txBody>
      </p:sp>
      <p:sp>
        <p:nvSpPr>
          <p:cNvPr id="4" name="TextBox 3"/>
          <p:cNvSpPr txBox="1"/>
          <p:nvPr/>
        </p:nvSpPr>
        <p:spPr>
          <a:xfrm>
            <a:off x="609600" y="1676400"/>
            <a:ext cx="548640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3200" dirty="0" err="1"/>
              <a:t>Biconditional</a:t>
            </a:r>
            <a:r>
              <a:rPr lang="en-US" sz="3200" dirty="0"/>
              <a:t> Statement</a:t>
            </a:r>
          </a:p>
        </p:txBody>
      </p:sp>
      <p:sp>
        <p:nvSpPr>
          <p:cNvPr id="5" name="TextBox 4"/>
          <p:cNvSpPr txBox="1"/>
          <p:nvPr/>
        </p:nvSpPr>
        <p:spPr>
          <a:xfrm>
            <a:off x="1219200" y="2321004"/>
            <a:ext cx="10363200"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dirty="0"/>
              <a:t>Logical statement where the if-then and converse are both true</a:t>
            </a:r>
          </a:p>
        </p:txBody>
      </p:sp>
      <p:sp>
        <p:nvSpPr>
          <p:cNvPr id="6" name="TextBox 5"/>
          <p:cNvSpPr txBox="1"/>
          <p:nvPr/>
        </p:nvSpPr>
        <p:spPr>
          <a:xfrm>
            <a:off x="1219200" y="3337004"/>
            <a:ext cx="10363200"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t>Written with “if and only if”</a:t>
            </a:r>
          </a:p>
          <a:p>
            <a:r>
              <a:rPr lang="en-US" sz="3200" dirty="0"/>
              <a:t>	</a:t>
            </a:r>
            <a:r>
              <a:rPr lang="en-US" sz="3200" dirty="0" err="1"/>
              <a:t>iff</a:t>
            </a:r>
            <a:endParaRPr lang="en-US" sz="3200" dirty="0"/>
          </a:p>
        </p:txBody>
      </p:sp>
      <p:sp>
        <p:nvSpPr>
          <p:cNvPr id="7" name="TextBox 6"/>
          <p:cNvSpPr txBox="1"/>
          <p:nvPr/>
        </p:nvSpPr>
        <p:spPr>
          <a:xfrm>
            <a:off x="609600" y="5420381"/>
            <a:ext cx="10972800" cy="666786"/>
          </a:xfrm>
          <a:prstGeom prst="rect">
            <a:avLst/>
          </a:prstGeom>
          <a:noFill/>
        </p:spPr>
        <p:txBody>
          <a:bodyPr wrap="square" rtlCol="0">
            <a:spAutoFit/>
          </a:bodyPr>
          <a:lstStyle/>
          <a:p>
            <a:pPr marL="0" lvl="1"/>
            <a:r>
              <a:rPr lang="en-US" sz="3733" dirty="0"/>
              <a:t>An angle is a right angle if and only if it measure 90°.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2.1 </a:t>
            </a:r>
            <a:r>
              <a:rPr lang="en-US" b="0" dirty="0"/>
              <a:t>Conditional Statements</a:t>
            </a:r>
            <a:endParaRPr lang="en-US" dirty="0"/>
          </a:p>
        </p:txBody>
      </p:sp>
      <p:sp>
        <p:nvSpPr>
          <p:cNvPr id="3" name="Content Placeholder 2"/>
          <p:cNvSpPr>
            <a:spLocks noGrp="1"/>
          </p:cNvSpPr>
          <p:nvPr>
            <p:ph idx="1"/>
          </p:nvPr>
        </p:nvSpPr>
        <p:spPr/>
        <p:txBody>
          <a:bodyPr/>
          <a:lstStyle/>
          <a:p>
            <a:pPr marL="585201" lvl="1" indent="-426709">
              <a:spcBef>
                <a:spcPts val="0"/>
              </a:spcBef>
              <a:buClr>
                <a:schemeClr val="accent1"/>
              </a:buClr>
              <a:buSzPct val="80000"/>
              <a:buFont typeface="Wingdings 2"/>
              <a:buChar char=""/>
            </a:pPr>
            <a:r>
              <a:rPr lang="en-US" dirty="0"/>
              <a:t>All definitions can be written as if-then and biconditional statements</a:t>
            </a:r>
          </a:p>
          <a:p>
            <a:pPr marL="585201" lvl="1" indent="-426709">
              <a:spcBef>
                <a:spcPts val="0"/>
              </a:spcBef>
              <a:buClr>
                <a:schemeClr val="accent1"/>
              </a:buClr>
              <a:buSzPct val="80000"/>
              <a:buFont typeface="Wingdings 2"/>
              <a:buChar char=""/>
            </a:pPr>
            <a:endParaRPr lang="en-US" dirty="0"/>
          </a:p>
          <a:p>
            <a:pPr marL="585201" lvl="1" indent="-426709">
              <a:spcBef>
                <a:spcPts val="0"/>
              </a:spcBef>
              <a:buClr>
                <a:schemeClr val="accent1"/>
              </a:buClr>
              <a:buSzPct val="80000"/>
              <a:buFont typeface="Wingdings 2"/>
              <a:buChar char=""/>
            </a:pPr>
            <a:endParaRPr lang="en-US" dirty="0"/>
          </a:p>
          <a:p>
            <a:pPr marL="585201" lvl="1" indent="-426709">
              <a:spcBef>
                <a:spcPts val="0"/>
              </a:spcBef>
              <a:buClr>
                <a:schemeClr val="accent1"/>
              </a:buClr>
              <a:buSzPct val="80000"/>
              <a:buFont typeface="Wingdings 2"/>
              <a:buChar char=""/>
            </a:pPr>
            <a:endParaRPr lang="en-US" dirty="0"/>
          </a:p>
          <a:p>
            <a:pPr marL="585201" lvl="1" indent="-426709">
              <a:spcBef>
                <a:spcPts val="0"/>
              </a:spcBef>
              <a:buClr>
                <a:schemeClr val="accent1"/>
              </a:buClr>
              <a:buSzPct val="80000"/>
              <a:buFont typeface="Wingdings 2"/>
              <a:buChar char=""/>
            </a:pPr>
            <a:endParaRPr lang="en-US" dirty="0"/>
          </a:p>
          <a:p>
            <a:pPr marL="585201" lvl="1" indent="-426709">
              <a:spcBef>
                <a:spcPts val="0"/>
              </a:spcBef>
              <a:buClr>
                <a:schemeClr val="accent1"/>
              </a:buClr>
              <a:buSzPct val="80000"/>
              <a:buFont typeface="Wingdings 2"/>
              <a:buChar char=""/>
            </a:pPr>
            <a:r>
              <a:rPr lang="en-US" dirty="0"/>
              <a:t>Rewrite the definition as a biconditional.</a:t>
            </a:r>
          </a:p>
          <a:p>
            <a:endParaRPr lang="en-US" dirty="0"/>
          </a:p>
        </p:txBody>
      </p:sp>
      <p:sp>
        <p:nvSpPr>
          <p:cNvPr id="4" name="TextBox 3"/>
          <p:cNvSpPr txBox="1"/>
          <p:nvPr/>
        </p:nvSpPr>
        <p:spPr>
          <a:xfrm>
            <a:off x="609600" y="2030447"/>
            <a:ext cx="548640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3200" dirty="0"/>
              <a:t>Perpendicular Lines</a:t>
            </a:r>
          </a:p>
        </p:txBody>
      </p:sp>
      <p:sp>
        <p:nvSpPr>
          <p:cNvPr id="5" name="TextBox 4"/>
          <p:cNvSpPr txBox="1"/>
          <p:nvPr/>
        </p:nvSpPr>
        <p:spPr>
          <a:xfrm>
            <a:off x="1219200" y="2658581"/>
            <a:ext cx="103632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dirty="0"/>
              <a:t>Lines that intersect to form right angles</a:t>
            </a:r>
          </a:p>
        </p:txBody>
      </p:sp>
      <p:sp>
        <p:nvSpPr>
          <p:cNvPr id="6" name="TextBox 5"/>
          <p:cNvSpPr txBox="1"/>
          <p:nvPr/>
        </p:nvSpPr>
        <p:spPr>
          <a:xfrm>
            <a:off x="1219200" y="3268181"/>
            <a:ext cx="103632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dirty="0"/>
              <a:t>m </a:t>
            </a:r>
            <a:r>
              <a:rPr lang="en-US" sz="3200" dirty="0">
                <a:sym typeface="Symbol"/>
              </a:rPr>
              <a:t> r</a:t>
            </a:r>
            <a:endParaRPr lang="en-US" sz="3200" dirty="0"/>
          </a:p>
        </p:txBody>
      </p:sp>
      <p:grpSp>
        <p:nvGrpSpPr>
          <p:cNvPr id="18" name="Group 17"/>
          <p:cNvGrpSpPr/>
          <p:nvPr/>
        </p:nvGrpSpPr>
        <p:grpSpPr>
          <a:xfrm>
            <a:off x="7620000" y="3756734"/>
            <a:ext cx="2540000" cy="1752600"/>
            <a:chOff x="5715000" y="4724400"/>
            <a:chExt cx="1905000" cy="1752600"/>
          </a:xfrm>
        </p:grpSpPr>
        <p:grpSp>
          <p:nvGrpSpPr>
            <p:cNvPr id="12" name="Group 11"/>
            <p:cNvGrpSpPr/>
            <p:nvPr/>
          </p:nvGrpSpPr>
          <p:grpSpPr>
            <a:xfrm>
              <a:off x="5715000" y="4876800"/>
              <a:ext cx="1752600" cy="1600200"/>
              <a:chOff x="5334000" y="5029994"/>
              <a:chExt cx="1752600" cy="1600200"/>
            </a:xfrm>
          </p:grpSpPr>
          <p:cxnSp>
            <p:nvCxnSpPr>
              <p:cNvPr id="8" name="Straight Arrow Connector 7"/>
              <p:cNvCxnSpPr/>
              <p:nvPr/>
            </p:nvCxnSpPr>
            <p:spPr>
              <a:xfrm>
                <a:off x="5334000" y="6020594"/>
                <a:ext cx="1752600"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5219700" y="5829300"/>
                <a:ext cx="1600200"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19800" y="5791200"/>
                <a:ext cx="228600" cy="228600"/>
              </a:xfrm>
              <a:prstGeom prst="rect">
                <a:avLst/>
              </a:prstGeom>
              <a:noFill/>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p>
            </p:txBody>
          </p:sp>
        </p:grpSp>
        <p:sp>
          <p:nvSpPr>
            <p:cNvPr id="13" name="TextBox 12"/>
            <p:cNvSpPr txBox="1"/>
            <p:nvPr/>
          </p:nvSpPr>
          <p:spPr>
            <a:xfrm>
              <a:off x="5943600" y="4724400"/>
              <a:ext cx="609600" cy="584775"/>
            </a:xfrm>
            <a:prstGeom prst="rect">
              <a:avLst/>
            </a:prstGeom>
            <a:noFill/>
          </p:spPr>
          <p:txBody>
            <a:bodyPr wrap="square" rtlCol="0">
              <a:spAutoFit/>
            </a:bodyPr>
            <a:lstStyle/>
            <a:p>
              <a:r>
                <a:rPr lang="en-US" sz="3200" dirty="0"/>
                <a:t>m</a:t>
              </a:r>
              <a:endParaRPr lang="en-US" sz="2400" dirty="0"/>
            </a:p>
          </p:txBody>
        </p:sp>
        <p:sp>
          <p:nvSpPr>
            <p:cNvPr id="14" name="TextBox 13"/>
            <p:cNvSpPr txBox="1"/>
            <p:nvPr/>
          </p:nvSpPr>
          <p:spPr>
            <a:xfrm>
              <a:off x="7010400" y="5405735"/>
              <a:ext cx="609600" cy="584775"/>
            </a:xfrm>
            <a:prstGeom prst="rect">
              <a:avLst/>
            </a:prstGeom>
            <a:noFill/>
          </p:spPr>
          <p:txBody>
            <a:bodyPr wrap="square" rtlCol="0">
              <a:spAutoFit/>
            </a:bodyPr>
            <a:lstStyle/>
            <a:p>
              <a:r>
                <a:rPr lang="en-US" sz="3200" dirty="0"/>
                <a:t>r</a:t>
              </a:r>
              <a:endParaRPr lang="en-US"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2000"/>
                                        <p:tgtEl>
                                          <p:spTgt spid="18"/>
                                        </p:tgtEl>
                                      </p:cBhvr>
                                    </p:animEffect>
                                    <p:anim calcmode="lin" valueType="num">
                                      <p:cBhvr>
                                        <p:cTn id="26" dur="2000" fill="hold"/>
                                        <p:tgtEl>
                                          <p:spTgt spid="18"/>
                                        </p:tgtEl>
                                        <p:attrNameLst>
                                          <p:attrName>style.rotation</p:attrName>
                                        </p:attrNameLst>
                                      </p:cBhvr>
                                      <p:tavLst>
                                        <p:tav tm="0">
                                          <p:val>
                                            <p:fltVal val="720"/>
                                          </p:val>
                                        </p:tav>
                                        <p:tav tm="100000">
                                          <p:val>
                                            <p:fltVal val="0"/>
                                          </p:val>
                                        </p:tav>
                                      </p:tavLst>
                                    </p:anim>
                                    <p:anim calcmode="lin" valueType="num">
                                      <p:cBhvr>
                                        <p:cTn id="27" dur="2000" fill="hold"/>
                                        <p:tgtEl>
                                          <p:spTgt spid="18"/>
                                        </p:tgtEl>
                                        <p:attrNameLst>
                                          <p:attrName>ppt_h</p:attrName>
                                        </p:attrNameLst>
                                      </p:cBhvr>
                                      <p:tavLst>
                                        <p:tav tm="0">
                                          <p:val>
                                            <p:fltVal val="0"/>
                                          </p:val>
                                        </p:tav>
                                        <p:tav tm="100000">
                                          <p:val>
                                            <p:strVal val="#ppt_h"/>
                                          </p:val>
                                        </p:tav>
                                      </p:tavLst>
                                    </p:anim>
                                    <p:anim calcmode="lin" valueType="num">
                                      <p:cBhvr>
                                        <p:cTn id="28" dur="2000" fill="hold"/>
                                        <p:tgtEl>
                                          <p:spTgt spid="18"/>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2.1 </a:t>
            </a:r>
            <a:r>
              <a:rPr lang="en-US" b="0" dirty="0"/>
              <a:t>Conditional Statements</a:t>
            </a:r>
            <a:endParaRPr lang="en-US" dirty="0"/>
          </a:p>
        </p:txBody>
      </p:sp>
      <p:sp>
        <p:nvSpPr>
          <p:cNvPr id="3" name="Content Placeholder 2"/>
          <p:cNvSpPr>
            <a:spLocks noGrp="1"/>
          </p:cNvSpPr>
          <p:nvPr>
            <p:ph idx="1"/>
          </p:nvPr>
        </p:nvSpPr>
        <p:spPr/>
        <p:txBody>
          <a:bodyPr>
            <a:normAutofit/>
          </a:bodyPr>
          <a:lstStyle/>
          <a:p>
            <a:r>
              <a:rPr lang="en-US" sz="3200" dirty="0"/>
              <a:t>Use the diagram shown. Decide whether each statement is true. </a:t>
            </a:r>
            <a:r>
              <a:rPr lang="en-US" sz="3200" i="1" dirty="0"/>
              <a:t>Explain </a:t>
            </a:r>
            <a:r>
              <a:rPr lang="en-US" sz="3200" dirty="0"/>
              <a:t>your answer using the definitions you have learned.</a:t>
            </a:r>
          </a:p>
        </p:txBody>
      </p:sp>
      <p:pic>
        <p:nvPicPr>
          <p:cNvPr id="4" name="Picture 10"/>
          <p:cNvPicPr>
            <a:picLocks noChangeAspect="1" noChangeArrowheads="1"/>
          </p:cNvPicPr>
          <p:nvPr/>
        </p:nvPicPr>
        <p:blipFill>
          <a:blip r:embed="rId3" cstate="print"/>
          <a:srcRect/>
          <a:stretch>
            <a:fillRect/>
          </a:stretch>
        </p:blipFill>
        <p:spPr bwMode="auto">
          <a:xfrm>
            <a:off x="6807200" y="3124200"/>
            <a:ext cx="4826000" cy="2499360"/>
          </a:xfrm>
          <a:prstGeom prst="rect">
            <a:avLst/>
          </a:prstGeom>
          <a:noFill/>
          <a:ln w="9525">
            <a:noFill/>
            <a:miter lim="800000"/>
            <a:headEnd/>
            <a:tailEnd/>
          </a:ln>
          <a:effectLst/>
        </p:spPr>
      </p:pic>
      <mc:AlternateContent xmlns:mc="http://schemas.openxmlformats.org/markup-compatibility/2006" xmlns:a14="http://schemas.microsoft.com/office/drawing/2010/main">
        <mc:Choice Requires="a14">
          <p:sp>
            <p:nvSpPr>
              <p:cNvPr id="5" name="TextBox 4"/>
              <p:cNvSpPr txBox="1"/>
              <p:nvPr/>
            </p:nvSpPr>
            <p:spPr>
              <a:xfrm>
                <a:off x="254000" y="2652642"/>
                <a:ext cx="6299200" cy="3164969"/>
              </a:xfrm>
              <a:prstGeom prst="rect">
                <a:avLst/>
              </a:prstGeom>
              <a:noFill/>
            </p:spPr>
            <p:txBody>
              <a:bodyPr wrap="square" rtlCol="0">
                <a:spAutoFit/>
              </a:bodyPr>
              <a:lstStyle/>
              <a:p>
                <a:pPr marL="457189" indent="-457189">
                  <a:buFont typeface="+mj-lt"/>
                  <a:buAutoNum type="arabicPeriod"/>
                </a:pPr>
                <a:r>
                  <a:rPr lang="en-US" sz="3200" dirty="0">
                    <a:sym typeface="Symbol"/>
                  </a:rPr>
                  <a:t>JMF and FMG are supplementary</a:t>
                </a:r>
              </a:p>
              <a:p>
                <a:pPr marL="457189" indent="-457189">
                  <a:buFont typeface="+mj-lt"/>
                  <a:buAutoNum type="arabicPeriod"/>
                </a:pPr>
                <a:r>
                  <a:rPr lang="en-US" sz="3200" dirty="0">
                    <a:sym typeface="Symbol"/>
                  </a:rPr>
                  <a:t>Point M is the midpoint of </a:t>
                </a:r>
                <a14:m>
                  <m:oMath xmlns:m="http://schemas.openxmlformats.org/officeDocument/2006/math">
                    <m:bar>
                      <m:barPr>
                        <m:pos m:val="top"/>
                        <m:ctrlPr>
                          <a:rPr lang="en-US" sz="3200" i="1">
                            <a:latin typeface="Cambria Math" panose="02040503050406030204" pitchFamily="18" charset="0"/>
                            <a:sym typeface="Symbol"/>
                          </a:rPr>
                        </m:ctrlPr>
                      </m:barPr>
                      <m:e>
                        <m:r>
                          <a:rPr lang="en-US" sz="3200" i="1">
                            <a:latin typeface="Cambria Math"/>
                            <a:sym typeface="Symbol"/>
                          </a:rPr>
                          <m:t>𝐹𝐻</m:t>
                        </m:r>
                      </m:e>
                    </m:bar>
                  </m:oMath>
                </a14:m>
                <a:endParaRPr lang="en-US" sz="3200" dirty="0">
                  <a:sym typeface="Symbol"/>
                </a:endParaRPr>
              </a:p>
              <a:p>
                <a:pPr marL="457189" indent="-457189">
                  <a:buFont typeface="+mj-lt"/>
                  <a:buAutoNum type="arabicPeriod"/>
                </a:pPr>
                <a:r>
                  <a:rPr lang="en-US" sz="3200" dirty="0">
                    <a:sym typeface="Symbol"/>
                  </a:rPr>
                  <a:t>JMF and HMG are vertical angles.</a:t>
                </a:r>
              </a:p>
              <a:p>
                <a:pPr marL="457189" indent="-457189">
                  <a:buFont typeface="+mj-lt"/>
                  <a:buAutoNum type="arabicPeriod"/>
                </a:pPr>
                <a14:m>
                  <m:oMath xmlns:m="http://schemas.openxmlformats.org/officeDocument/2006/math">
                    <m:acc>
                      <m:accPr>
                        <m:chr m:val="⃡"/>
                        <m:ctrlPr>
                          <a:rPr lang="en-US" sz="3200" i="1">
                            <a:latin typeface="Cambria Math" panose="02040503050406030204" pitchFamily="18" charset="0"/>
                            <a:sym typeface="Symbol"/>
                          </a:rPr>
                        </m:ctrlPr>
                      </m:accPr>
                      <m:e>
                        <m:r>
                          <a:rPr lang="en-US" sz="3200" i="1">
                            <a:latin typeface="Cambria Math"/>
                            <a:sym typeface="Symbol"/>
                          </a:rPr>
                          <m:t>𝐹𝐻</m:t>
                        </m:r>
                      </m:e>
                    </m:acc>
                    <m:r>
                      <a:rPr lang="en-US" sz="3200" i="1">
                        <a:latin typeface="Cambria Math"/>
                        <a:sym typeface="Symbol"/>
                      </a:rPr>
                      <m:t>⊥</m:t>
                    </m:r>
                    <m:acc>
                      <m:accPr>
                        <m:chr m:val="⃡"/>
                        <m:ctrlPr>
                          <a:rPr lang="en-US" sz="3200" i="1">
                            <a:latin typeface="Cambria Math" panose="02040503050406030204" pitchFamily="18" charset="0"/>
                            <a:sym typeface="Symbol"/>
                          </a:rPr>
                        </m:ctrlPr>
                      </m:accPr>
                      <m:e>
                        <m:r>
                          <a:rPr lang="en-US" sz="3200" i="1">
                            <a:latin typeface="Cambria Math"/>
                            <a:sym typeface="Symbol"/>
                          </a:rPr>
                          <m:t>𝐽𝐺</m:t>
                        </m:r>
                      </m:e>
                    </m:acc>
                  </m:oMath>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254000" y="2652642"/>
                <a:ext cx="6299200" cy="3164969"/>
              </a:xfrm>
              <a:prstGeom prst="rect">
                <a:avLst/>
              </a:prstGeom>
              <a:blipFill>
                <a:blip r:embed="rId4"/>
                <a:stretch>
                  <a:fillRect l="-2420" t="-2505"/>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5DC9806B-3740-4D0C-B3FC-32A78C43F4D0}"/>
              </a:ext>
            </a:extLst>
          </p:cNvPr>
          <p:cNvSpPr txBox="1"/>
          <p:nvPr/>
        </p:nvSpPr>
        <p:spPr>
          <a:xfrm>
            <a:off x="0" y="5952931"/>
            <a:ext cx="12192000" cy="523220"/>
          </a:xfrm>
          <a:prstGeom prst="rect">
            <a:avLst/>
          </a:prstGeom>
          <a:noFill/>
        </p:spPr>
        <p:txBody>
          <a:bodyPr wrap="square" rtlCol="0">
            <a:spAutoFit/>
          </a:bodyPr>
          <a:lstStyle/>
          <a:p>
            <a:r>
              <a:rPr lang="en-US" sz="2800" dirty="0"/>
              <a:t>69 #2, 4, 6, 8, 10, 12, 14, 16, 18, 20, 24, 26, 28, 30, 32, 49, 68, 71, 74, 76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B19DB-D882-4679-9022-018105A75193}"/>
              </a:ext>
            </a:extLst>
          </p:cNvPr>
          <p:cNvSpPr>
            <a:spLocks noGrp="1"/>
          </p:cNvSpPr>
          <p:nvPr>
            <p:ph type="title"/>
          </p:nvPr>
        </p:nvSpPr>
        <p:spPr/>
        <p:txBody>
          <a:bodyPr/>
          <a:lstStyle/>
          <a:p>
            <a:r>
              <a:rPr lang="en-US" dirty="0"/>
              <a:t>2.2A </a:t>
            </a:r>
            <a:r>
              <a:rPr lang="en-US" b="0" dirty="0"/>
              <a:t>Inductive Reasoning</a:t>
            </a:r>
            <a:endParaRPr lang="en-US" dirty="0"/>
          </a:p>
        </p:txBody>
      </p:sp>
      <p:sp>
        <p:nvSpPr>
          <p:cNvPr id="3" name="Text Placeholder 2">
            <a:extLst>
              <a:ext uri="{FF2B5EF4-FFF2-40B4-BE49-F238E27FC236}">
                <a16:creationId xmlns:a16="http://schemas.microsoft.com/office/drawing/2014/main" id="{828AB884-8D69-4CB5-983D-E35C3D19F254}"/>
              </a:ext>
            </a:extLst>
          </p:cNvPr>
          <p:cNvSpPr>
            <a:spLocks noGrp="1"/>
          </p:cNvSpPr>
          <p:nvPr>
            <p:ph type="body" idx="1"/>
          </p:nvPr>
        </p:nvSpPr>
        <p:spPr/>
        <p:txBody>
          <a:bodyPr>
            <a:normAutofit/>
          </a:bodyPr>
          <a:lstStyle/>
          <a:p>
            <a:r>
              <a:rPr lang="en-US" dirty="0"/>
              <a:t>Objectives: By the end of the lesson,</a:t>
            </a:r>
          </a:p>
          <a:p>
            <a:r>
              <a:rPr lang="en-US" dirty="0"/>
              <a:t>• I can use inductive reasoning to make conjectures.</a:t>
            </a:r>
          </a:p>
        </p:txBody>
      </p:sp>
    </p:spTree>
    <p:extLst>
      <p:ext uri="{BB962C8B-B14F-4D97-AF65-F5344CB8AC3E}">
        <p14:creationId xmlns:p14="http://schemas.microsoft.com/office/powerpoint/2010/main" val="501733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2.2A </a:t>
            </a:r>
            <a:r>
              <a:rPr lang="en-US" b="0" dirty="0"/>
              <a:t>Inductive Reasoning</a:t>
            </a:r>
            <a:endParaRPr lang="en-US" dirty="0"/>
          </a:p>
        </p:txBody>
      </p:sp>
      <p:sp>
        <p:nvSpPr>
          <p:cNvPr id="3" name="Content Placeholder 2"/>
          <p:cNvSpPr>
            <a:spLocks noGrp="1"/>
          </p:cNvSpPr>
          <p:nvPr>
            <p:ph idx="1"/>
          </p:nvPr>
        </p:nvSpPr>
        <p:spPr/>
        <p:txBody>
          <a:bodyPr/>
          <a:lstStyle/>
          <a:p>
            <a:r>
              <a:rPr lang="en-US" dirty="0"/>
              <a:t>Geometry, and much of math and science, was developed by people recognizing patterns</a:t>
            </a:r>
          </a:p>
          <a:p>
            <a:endParaRPr lang="en-US" dirty="0"/>
          </a:p>
          <a:p>
            <a:r>
              <a:rPr lang="en-US" dirty="0"/>
              <a:t>We are going to use patterns to make predictions this lesson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2.2A </a:t>
            </a:r>
            <a:r>
              <a:rPr lang="en-US" b="0" dirty="0"/>
              <a:t>Inductive Reasoning</a:t>
            </a:r>
            <a:endParaRPr lang="en-US" dirty="0"/>
          </a:p>
        </p:txBody>
      </p:sp>
      <p:sp>
        <p:nvSpPr>
          <p:cNvPr id="4" name="TextBox 3"/>
          <p:cNvSpPr txBox="1"/>
          <p:nvPr/>
        </p:nvSpPr>
        <p:spPr>
          <a:xfrm>
            <a:off x="609600" y="1828801"/>
            <a:ext cx="2438400" cy="6667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3733" dirty="0"/>
              <a:t>Conjecture</a:t>
            </a:r>
          </a:p>
        </p:txBody>
      </p:sp>
      <p:sp>
        <p:nvSpPr>
          <p:cNvPr id="6" name="TextBox 5"/>
          <p:cNvSpPr txBox="1"/>
          <p:nvPr/>
        </p:nvSpPr>
        <p:spPr>
          <a:xfrm>
            <a:off x="1117600" y="2528174"/>
            <a:ext cx="10566400" cy="6667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lvl="1"/>
            <a:r>
              <a:rPr lang="en-US" sz="3733" dirty="0"/>
              <a:t>Unproven statement based on observation</a:t>
            </a:r>
          </a:p>
        </p:txBody>
      </p:sp>
      <p:sp>
        <p:nvSpPr>
          <p:cNvPr id="7" name="TextBox 6"/>
          <p:cNvSpPr txBox="1"/>
          <p:nvPr/>
        </p:nvSpPr>
        <p:spPr>
          <a:xfrm>
            <a:off x="609600" y="3743981"/>
            <a:ext cx="4368800" cy="6667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3733" dirty="0"/>
              <a:t>Inductive Reasoning</a:t>
            </a:r>
          </a:p>
        </p:txBody>
      </p:sp>
      <p:sp>
        <p:nvSpPr>
          <p:cNvPr id="8" name="TextBox 7"/>
          <p:cNvSpPr txBox="1"/>
          <p:nvPr/>
        </p:nvSpPr>
        <p:spPr>
          <a:xfrm>
            <a:off x="1117600" y="4458573"/>
            <a:ext cx="10566400" cy="6667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lvl="1"/>
            <a:r>
              <a:rPr lang="en-US" sz="3733" dirty="0"/>
              <a:t>First find a pattern in specific cases</a:t>
            </a:r>
          </a:p>
        </p:txBody>
      </p:sp>
      <p:sp>
        <p:nvSpPr>
          <p:cNvPr id="9" name="TextBox 8"/>
          <p:cNvSpPr txBox="1"/>
          <p:nvPr/>
        </p:nvSpPr>
        <p:spPr>
          <a:xfrm>
            <a:off x="1117600" y="5169774"/>
            <a:ext cx="10566400" cy="6667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lvl="1"/>
            <a:r>
              <a:rPr lang="en-US" sz="3733" dirty="0"/>
              <a:t>Second write a conjecture for the general case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2.2A </a:t>
            </a:r>
            <a:r>
              <a:rPr lang="en-US" b="0" dirty="0"/>
              <a:t>Inductive Reasoning</a:t>
            </a:r>
            <a:endParaRPr lang="en-US" dirty="0"/>
          </a:p>
        </p:txBody>
      </p:sp>
      <p:sp>
        <p:nvSpPr>
          <p:cNvPr id="3" name="Content Placeholder 2"/>
          <p:cNvSpPr>
            <a:spLocks noGrp="1"/>
          </p:cNvSpPr>
          <p:nvPr>
            <p:ph idx="1"/>
          </p:nvPr>
        </p:nvSpPr>
        <p:spPr/>
        <p:txBody>
          <a:bodyPr>
            <a:normAutofit/>
          </a:bodyPr>
          <a:lstStyle/>
          <a:p>
            <a:r>
              <a:rPr lang="en-US" dirty="0"/>
              <a:t>Sketch the fourth figure in the pattern</a:t>
            </a:r>
          </a:p>
          <a:p>
            <a:endParaRPr lang="en-US" dirty="0"/>
          </a:p>
          <a:p>
            <a:endParaRPr lang="en-US" dirty="0"/>
          </a:p>
          <a:p>
            <a:endParaRPr lang="en-US" dirty="0"/>
          </a:p>
          <a:p>
            <a:endParaRPr lang="en-US" dirty="0"/>
          </a:p>
          <a:p>
            <a:r>
              <a:rPr lang="en-US" dirty="0"/>
              <a:t>Describe the pattern in the numbers 1000, 500, 250, 125, … and write the next three numbers in the pattern</a:t>
            </a:r>
          </a:p>
          <a:p>
            <a:endParaRPr lang="en-US" dirty="0"/>
          </a:p>
        </p:txBody>
      </p:sp>
      <p:grpSp>
        <p:nvGrpSpPr>
          <p:cNvPr id="14" name="Group 13"/>
          <p:cNvGrpSpPr/>
          <p:nvPr/>
        </p:nvGrpSpPr>
        <p:grpSpPr>
          <a:xfrm>
            <a:off x="1219200" y="2590800"/>
            <a:ext cx="2235200" cy="1295400"/>
            <a:chOff x="914400" y="2590800"/>
            <a:chExt cx="1676400" cy="1295400"/>
          </a:xfrm>
        </p:grpSpPr>
        <p:sp>
          <p:nvSpPr>
            <p:cNvPr id="4" name="Rectangle 3"/>
            <p:cNvSpPr/>
            <p:nvPr/>
          </p:nvSpPr>
          <p:spPr>
            <a:xfrm>
              <a:off x="914400" y="2590800"/>
              <a:ext cx="1676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1752600" y="2590800"/>
              <a:ext cx="838200" cy="1295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grpSp>
      <p:grpSp>
        <p:nvGrpSpPr>
          <p:cNvPr id="15" name="Group 14"/>
          <p:cNvGrpSpPr/>
          <p:nvPr/>
        </p:nvGrpSpPr>
        <p:grpSpPr>
          <a:xfrm>
            <a:off x="4064000" y="2590800"/>
            <a:ext cx="2235200" cy="1295400"/>
            <a:chOff x="3048000" y="2590800"/>
            <a:chExt cx="1676400" cy="1295400"/>
          </a:xfrm>
        </p:grpSpPr>
        <p:sp>
          <p:nvSpPr>
            <p:cNvPr id="6" name="Rectangle 5"/>
            <p:cNvSpPr/>
            <p:nvPr/>
          </p:nvSpPr>
          <p:spPr>
            <a:xfrm>
              <a:off x="3048000" y="2590800"/>
              <a:ext cx="1676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4343400" y="2590800"/>
              <a:ext cx="381000" cy="1295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8" name="Rectangle 7"/>
            <p:cNvSpPr/>
            <p:nvPr/>
          </p:nvSpPr>
          <p:spPr>
            <a:xfrm>
              <a:off x="3505200" y="2590800"/>
              <a:ext cx="381000" cy="1295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grpSp>
      <p:grpSp>
        <p:nvGrpSpPr>
          <p:cNvPr id="16" name="Group 15"/>
          <p:cNvGrpSpPr/>
          <p:nvPr/>
        </p:nvGrpSpPr>
        <p:grpSpPr>
          <a:xfrm>
            <a:off x="6908800" y="2590800"/>
            <a:ext cx="2032000" cy="1295400"/>
            <a:chOff x="5181600" y="2590800"/>
            <a:chExt cx="1524000" cy="1295400"/>
          </a:xfrm>
        </p:grpSpPr>
        <p:sp>
          <p:nvSpPr>
            <p:cNvPr id="9" name="Rectangle 8"/>
            <p:cNvSpPr/>
            <p:nvPr/>
          </p:nvSpPr>
          <p:spPr>
            <a:xfrm>
              <a:off x="5181600" y="2590800"/>
              <a:ext cx="1524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p:cNvSpPr/>
            <p:nvPr/>
          </p:nvSpPr>
          <p:spPr>
            <a:xfrm>
              <a:off x="6553200" y="2590800"/>
              <a:ext cx="152400" cy="1295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11" name="Rectangle 10"/>
            <p:cNvSpPr/>
            <p:nvPr/>
          </p:nvSpPr>
          <p:spPr>
            <a:xfrm>
              <a:off x="6172200" y="2590800"/>
              <a:ext cx="152400" cy="1295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12" name="Rectangle 11"/>
            <p:cNvSpPr/>
            <p:nvPr/>
          </p:nvSpPr>
          <p:spPr>
            <a:xfrm>
              <a:off x="5791200" y="2590800"/>
              <a:ext cx="152400" cy="1295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13" name="Rectangle 12"/>
            <p:cNvSpPr/>
            <p:nvPr/>
          </p:nvSpPr>
          <p:spPr>
            <a:xfrm>
              <a:off x="5410200" y="2590800"/>
              <a:ext cx="152400" cy="1295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2000"/>
                                        <p:tgtEl>
                                          <p:spTgt spid="15"/>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2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2.2A </a:t>
            </a:r>
            <a:r>
              <a:rPr lang="en-US" b="0" dirty="0"/>
              <a:t>Inductive Reasoning</a:t>
            </a:r>
            <a:endParaRPr lang="en-US" dirty="0"/>
          </a:p>
        </p:txBody>
      </p:sp>
      <p:sp>
        <p:nvSpPr>
          <p:cNvPr id="3" name="Content Placeholder 2"/>
          <p:cNvSpPr>
            <a:spLocks noGrp="1"/>
          </p:cNvSpPr>
          <p:nvPr>
            <p:ph idx="1"/>
          </p:nvPr>
        </p:nvSpPr>
        <p:spPr/>
        <p:txBody>
          <a:bodyPr>
            <a:normAutofit/>
          </a:bodyPr>
          <a:lstStyle/>
          <a:p>
            <a:r>
              <a:rPr lang="en-US" dirty="0"/>
              <a:t>Given the pattern of triangles below, make a conjecture about the number of segments in a similar diagram with 5 triangles</a:t>
            </a:r>
          </a:p>
          <a:p>
            <a:endParaRPr lang="en-US" dirty="0"/>
          </a:p>
          <a:p>
            <a:endParaRPr lang="en-US" dirty="0"/>
          </a:p>
          <a:p>
            <a:endParaRPr lang="en-US" dirty="0"/>
          </a:p>
          <a:p>
            <a:r>
              <a:rPr lang="en-US" dirty="0"/>
              <a:t>Make and test a conjecture about the product of any two odd numbers</a:t>
            </a:r>
          </a:p>
        </p:txBody>
      </p:sp>
      <p:sp>
        <p:nvSpPr>
          <p:cNvPr id="4" name="Isosceles Triangle 3"/>
          <p:cNvSpPr/>
          <p:nvPr/>
        </p:nvSpPr>
        <p:spPr>
          <a:xfrm>
            <a:off x="1987296" y="3556000"/>
            <a:ext cx="1060704" cy="685800"/>
          </a:xfrm>
          <a:prstGeom prst="triangl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p>
        </p:txBody>
      </p:sp>
      <p:grpSp>
        <p:nvGrpSpPr>
          <p:cNvPr id="10" name="Group 9"/>
          <p:cNvGrpSpPr/>
          <p:nvPr/>
        </p:nvGrpSpPr>
        <p:grpSpPr>
          <a:xfrm>
            <a:off x="4133088" y="3556000"/>
            <a:ext cx="1613408" cy="685800"/>
            <a:chOff x="2404872" y="4038600"/>
            <a:chExt cx="1210056" cy="685800"/>
          </a:xfrm>
        </p:grpSpPr>
        <p:sp>
          <p:nvSpPr>
            <p:cNvPr id="5" name="Isosceles Triangle 4"/>
            <p:cNvSpPr/>
            <p:nvPr/>
          </p:nvSpPr>
          <p:spPr>
            <a:xfrm>
              <a:off x="2404872" y="4038600"/>
              <a:ext cx="795528" cy="685800"/>
            </a:xfrm>
            <a:prstGeom prst="triangl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p>
          </p:txBody>
        </p:sp>
        <p:sp>
          <p:nvSpPr>
            <p:cNvPr id="8" name="Isosceles Triangle 7"/>
            <p:cNvSpPr/>
            <p:nvPr/>
          </p:nvSpPr>
          <p:spPr>
            <a:xfrm flipV="1">
              <a:off x="2819400" y="4038600"/>
              <a:ext cx="795528" cy="685800"/>
            </a:xfrm>
            <a:prstGeom prst="triangl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p>
          </p:txBody>
        </p:sp>
      </p:grpSp>
      <p:grpSp>
        <p:nvGrpSpPr>
          <p:cNvPr id="11" name="Group 10"/>
          <p:cNvGrpSpPr/>
          <p:nvPr/>
        </p:nvGrpSpPr>
        <p:grpSpPr>
          <a:xfrm>
            <a:off x="6717792" y="3556000"/>
            <a:ext cx="2121408" cy="685800"/>
            <a:chOff x="4538472" y="4038600"/>
            <a:chExt cx="1591056" cy="685800"/>
          </a:xfrm>
        </p:grpSpPr>
        <p:sp>
          <p:nvSpPr>
            <p:cNvPr id="6" name="Isosceles Triangle 5"/>
            <p:cNvSpPr/>
            <p:nvPr/>
          </p:nvSpPr>
          <p:spPr>
            <a:xfrm>
              <a:off x="4538472" y="4038600"/>
              <a:ext cx="795528" cy="685800"/>
            </a:xfrm>
            <a:prstGeom prst="triangl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p>
          </p:txBody>
        </p:sp>
        <p:sp>
          <p:nvSpPr>
            <p:cNvPr id="7" name="Isosceles Triangle 6"/>
            <p:cNvSpPr/>
            <p:nvPr/>
          </p:nvSpPr>
          <p:spPr>
            <a:xfrm>
              <a:off x="5334000" y="4038600"/>
              <a:ext cx="795528" cy="685800"/>
            </a:xfrm>
            <a:prstGeom prst="triangl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p>
          </p:txBody>
        </p:sp>
        <p:sp>
          <p:nvSpPr>
            <p:cNvPr id="9" name="Isosceles Triangle 8"/>
            <p:cNvSpPr/>
            <p:nvPr/>
          </p:nvSpPr>
          <p:spPr>
            <a:xfrm flipV="1">
              <a:off x="4919472" y="4038600"/>
              <a:ext cx="795528" cy="685800"/>
            </a:xfrm>
            <a:prstGeom prst="triangl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This Slideshow was developed to accompany the textbook</a:t>
            </a:r>
          </a:p>
          <a:p>
            <a:pPr lvl="1"/>
            <a:r>
              <a:rPr lang="en-US" i="1" dirty="0"/>
              <a:t>Big Ideas Geometry</a:t>
            </a:r>
          </a:p>
          <a:p>
            <a:pPr lvl="1"/>
            <a:r>
              <a:rPr lang="en-US" i="1" dirty="0"/>
              <a:t>By Larson and Boswell</a:t>
            </a:r>
          </a:p>
          <a:p>
            <a:pPr lvl="1"/>
            <a:r>
              <a:rPr lang="en-US" i="1" dirty="0"/>
              <a:t>2022 K12 (National Geographic/Cengage)</a:t>
            </a:r>
          </a:p>
          <a:p>
            <a:r>
              <a:rPr lang="en-US" dirty="0"/>
              <a:t>Some examples and diagrams are taken from the textbook.</a:t>
            </a:r>
          </a:p>
          <a:p>
            <a:endParaRPr lang="en-US" i="1" dirty="0"/>
          </a:p>
          <a:p>
            <a:endParaRPr lang="en-US" dirty="0"/>
          </a:p>
        </p:txBody>
      </p:sp>
      <p:sp>
        <p:nvSpPr>
          <p:cNvPr id="4" name="Rectangle 3"/>
          <p:cNvSpPr/>
          <p:nvPr/>
        </p:nvSpPr>
        <p:spPr bwMode="auto">
          <a:xfrm>
            <a:off x="6400800" y="5532876"/>
            <a:ext cx="5791200" cy="13208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21920" tIns="60960" rIns="121920" bIns="60960" numCol="1" rtlCol="0" anchor="t" anchorCtr="0" compatLnSpc="1">
            <a:prstTxWarp prst="textNoShape">
              <a:avLst/>
            </a:prstTxWarp>
          </a:bodyPr>
          <a:lstStyle/>
          <a:p>
            <a:r>
              <a:rPr lang="en-US" sz="2400" dirty="0"/>
              <a:t>Slides created by </a:t>
            </a:r>
          </a:p>
          <a:p>
            <a:r>
              <a:rPr lang="en-US" sz="2400" dirty="0"/>
              <a:t>Richard Wright, Andrews Academy </a:t>
            </a:r>
          </a:p>
          <a:p>
            <a:pPr defTabSz="1219170" eaLnBrk="0" fontAlgn="base" hangingPunct="0">
              <a:spcBef>
                <a:spcPct val="0"/>
              </a:spcBef>
              <a:spcAft>
                <a:spcPct val="0"/>
              </a:spcAft>
            </a:pPr>
            <a:r>
              <a:rPr lang="en-US" sz="2400" dirty="0">
                <a:solidFill>
                  <a:schemeClr val="tx1"/>
                </a:solidFill>
                <a:latin typeface="Comic Sans MS" pitchFamily="66" charset="0"/>
                <a:hlinkClick r:id="rId3"/>
              </a:rPr>
              <a:t>rwright@andrews.edu</a:t>
            </a:r>
            <a:r>
              <a:rPr lang="en-US" sz="2400" dirty="0">
                <a:solidFill>
                  <a:schemeClr val="tx1"/>
                </a:solidFill>
                <a:latin typeface="Comic Sans MS" pitchFamily="66" charset="0"/>
              </a:rPr>
              <a:t> </a:t>
            </a:r>
          </a:p>
        </p:txBody>
      </p:sp>
    </p:spTree>
    <p:extLst>
      <p:ext uri="{BB962C8B-B14F-4D97-AF65-F5344CB8AC3E}">
        <p14:creationId xmlns:p14="http://schemas.microsoft.com/office/powerpoint/2010/main" val="4237722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2.2A </a:t>
            </a:r>
            <a:r>
              <a:rPr lang="en-US" b="0" dirty="0"/>
              <a:t>Inductive Reasoning</a:t>
            </a:r>
            <a:endParaRPr lang="en-US" dirty="0"/>
          </a:p>
        </p:txBody>
      </p:sp>
      <p:sp>
        <p:nvSpPr>
          <p:cNvPr id="3" name="Content Placeholder 2"/>
          <p:cNvSpPr>
            <a:spLocks noGrp="1"/>
          </p:cNvSpPr>
          <p:nvPr>
            <p:ph idx="1"/>
          </p:nvPr>
        </p:nvSpPr>
        <p:spPr/>
        <p:txBody>
          <a:bodyPr/>
          <a:lstStyle/>
          <a:p>
            <a:r>
              <a:rPr lang="en-US" dirty="0"/>
              <a:t>The only way to show that a conjecture is true is to show </a:t>
            </a:r>
            <a:r>
              <a:rPr lang="en-US" b="1" u="sng" dirty="0"/>
              <a:t>all</a:t>
            </a:r>
            <a:r>
              <a:rPr lang="en-US" dirty="0"/>
              <a:t> cases</a:t>
            </a:r>
          </a:p>
          <a:p>
            <a:endParaRPr lang="en-US" dirty="0"/>
          </a:p>
          <a:p>
            <a:r>
              <a:rPr lang="en-US" dirty="0"/>
              <a:t>To show a conjecture is false is to show </a:t>
            </a:r>
            <a:r>
              <a:rPr lang="en-US" b="1" u="sng" dirty="0"/>
              <a:t>one</a:t>
            </a:r>
            <a:r>
              <a:rPr lang="en-US" dirty="0"/>
              <a:t> case where it is false</a:t>
            </a:r>
          </a:p>
          <a:p>
            <a:pPr lvl="1"/>
            <a:r>
              <a:rPr lang="en-US" dirty="0"/>
              <a:t>This case is called a </a:t>
            </a:r>
            <a:r>
              <a:rPr lang="en-US" b="1" u="sng" dirty="0"/>
              <a:t>counterexample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2.2A </a:t>
            </a:r>
            <a:r>
              <a:rPr lang="en-US" b="0" dirty="0"/>
              <a:t>Inductive Reasoning</a:t>
            </a:r>
            <a:endParaRPr lang="en-US" dirty="0"/>
          </a:p>
        </p:txBody>
      </p:sp>
      <p:sp>
        <p:nvSpPr>
          <p:cNvPr id="3" name="Content Placeholder 2"/>
          <p:cNvSpPr>
            <a:spLocks noGrp="1"/>
          </p:cNvSpPr>
          <p:nvPr>
            <p:ph idx="1"/>
          </p:nvPr>
        </p:nvSpPr>
        <p:spPr>
          <a:xfrm>
            <a:off x="0" y="1326320"/>
            <a:ext cx="12192000" cy="5531679"/>
          </a:xfrm>
        </p:spPr>
        <p:txBody>
          <a:bodyPr>
            <a:normAutofit/>
          </a:bodyPr>
          <a:lstStyle/>
          <a:p>
            <a:r>
              <a:rPr lang="en-US" dirty="0"/>
              <a:t>Find a counterexample to show that the following conjecture is false</a:t>
            </a:r>
          </a:p>
          <a:p>
            <a:pPr lvl="1"/>
            <a:r>
              <a:rPr lang="en-US" dirty="0"/>
              <a:t>The value of </a:t>
            </a:r>
            <a:r>
              <a:rPr lang="en-US" i="1" dirty="0"/>
              <a:t>x</a:t>
            </a:r>
            <a:r>
              <a:rPr lang="en-US" baseline="30000" dirty="0"/>
              <a:t>2</a:t>
            </a:r>
            <a:r>
              <a:rPr lang="en-US" dirty="0"/>
              <a:t> is always greater than the value of </a:t>
            </a:r>
            <a:r>
              <a:rPr lang="en-US" i="1" dirty="0"/>
              <a:t>x</a:t>
            </a:r>
            <a:endParaRPr lang="en-US" dirty="0"/>
          </a:p>
          <a:p>
            <a:pPr lvl="1"/>
            <a:endParaRPr lang="en-US" i="1" dirty="0"/>
          </a:p>
          <a:p>
            <a:pPr lvl="1"/>
            <a:endParaRPr lang="en-US" i="1" dirty="0"/>
          </a:p>
          <a:p>
            <a:pPr lvl="1"/>
            <a:endParaRPr lang="en-US" i="1" dirty="0"/>
          </a:p>
          <a:p>
            <a:pPr lvl="1"/>
            <a:endParaRPr lang="en-US" i="1" dirty="0"/>
          </a:p>
          <a:p>
            <a:pPr lvl="1"/>
            <a:endParaRPr lang="en-US" i="1" dirty="0"/>
          </a:p>
          <a:p>
            <a:endParaRPr lang="en-US" i="1" dirty="0"/>
          </a:p>
          <a:p>
            <a:r>
              <a:rPr lang="en-US" dirty="0"/>
              <a:t>78 #1, 2, 4, 6, 7, 8, 10, 12, 13, 14, 36, 43, 45, 46, 49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B19DB-D882-4679-9022-018105A75193}"/>
              </a:ext>
            </a:extLst>
          </p:cNvPr>
          <p:cNvSpPr>
            <a:spLocks noGrp="1"/>
          </p:cNvSpPr>
          <p:nvPr>
            <p:ph type="title"/>
          </p:nvPr>
        </p:nvSpPr>
        <p:spPr/>
        <p:txBody>
          <a:bodyPr/>
          <a:lstStyle/>
          <a:p>
            <a:r>
              <a:rPr lang="en-US" dirty="0"/>
              <a:t>2.2B </a:t>
            </a:r>
            <a:r>
              <a:rPr lang="en-US" b="0" dirty="0"/>
              <a:t>Deductive Reasoning</a:t>
            </a:r>
            <a:endParaRPr lang="en-US" dirty="0"/>
          </a:p>
        </p:txBody>
      </p:sp>
      <p:sp>
        <p:nvSpPr>
          <p:cNvPr id="3" name="Text Placeholder 2">
            <a:extLst>
              <a:ext uri="{FF2B5EF4-FFF2-40B4-BE49-F238E27FC236}">
                <a16:creationId xmlns:a16="http://schemas.microsoft.com/office/drawing/2014/main" id="{828AB884-8D69-4CB5-983D-E35C3D19F254}"/>
              </a:ext>
            </a:extLst>
          </p:cNvPr>
          <p:cNvSpPr>
            <a:spLocks noGrp="1"/>
          </p:cNvSpPr>
          <p:nvPr>
            <p:ph type="body" idx="1"/>
          </p:nvPr>
        </p:nvSpPr>
        <p:spPr/>
        <p:txBody>
          <a:bodyPr>
            <a:normAutofit/>
          </a:bodyPr>
          <a:lstStyle/>
          <a:p>
            <a:r>
              <a:rPr lang="en-US" dirty="0"/>
              <a:t>Objectives: By the end of the lesson,</a:t>
            </a:r>
          </a:p>
          <a:p>
            <a:r>
              <a:rPr lang="en-US" dirty="0"/>
              <a:t>• I can use deductive reasoning to verify conjectures.</a:t>
            </a:r>
          </a:p>
          <a:p>
            <a:r>
              <a:rPr lang="en-US" dirty="0"/>
              <a:t>• I can distinguish between inductive and deductive reasoning.</a:t>
            </a:r>
          </a:p>
        </p:txBody>
      </p:sp>
    </p:spTree>
    <p:extLst>
      <p:ext uri="{BB962C8B-B14F-4D97-AF65-F5344CB8AC3E}">
        <p14:creationId xmlns:p14="http://schemas.microsoft.com/office/powerpoint/2010/main" val="2973923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2.2B </a:t>
            </a:r>
            <a:r>
              <a:rPr lang="en-US" b="0" dirty="0"/>
              <a:t>Deductive Reasoning</a:t>
            </a:r>
            <a:endParaRPr lang="en-US" dirty="0"/>
          </a:p>
        </p:txBody>
      </p:sp>
      <p:sp>
        <p:nvSpPr>
          <p:cNvPr id="3" name="Content Placeholder 2"/>
          <p:cNvSpPr>
            <a:spLocks noGrp="1"/>
          </p:cNvSpPr>
          <p:nvPr>
            <p:ph idx="1"/>
          </p:nvPr>
        </p:nvSpPr>
        <p:spPr>
          <a:xfrm>
            <a:off x="609600" y="3429000"/>
            <a:ext cx="10972800" cy="2971800"/>
          </a:xfrm>
        </p:spPr>
        <p:txBody>
          <a:bodyPr>
            <a:normAutofit fontScale="92500" lnSpcReduction="20000"/>
          </a:bodyPr>
          <a:lstStyle/>
          <a:p>
            <a:r>
              <a:rPr lang="en-US" dirty="0"/>
              <a:t>Deductive reasoning</a:t>
            </a:r>
          </a:p>
          <a:p>
            <a:pPr lvl="1"/>
            <a:r>
              <a:rPr lang="en-US" dirty="0"/>
              <a:t>Always true</a:t>
            </a:r>
          </a:p>
          <a:p>
            <a:pPr lvl="1"/>
            <a:r>
              <a:rPr lang="en-US" dirty="0"/>
              <a:t>General </a:t>
            </a:r>
            <a:r>
              <a:rPr lang="en-US" dirty="0">
                <a:sym typeface="Wingdings" pitchFamily="2" charset="2"/>
              </a:rPr>
              <a:t> specific</a:t>
            </a:r>
          </a:p>
          <a:p>
            <a:r>
              <a:rPr lang="en-US" dirty="0">
                <a:sym typeface="Wingdings" pitchFamily="2" charset="2"/>
              </a:rPr>
              <a:t>Inductive reasoning</a:t>
            </a:r>
          </a:p>
          <a:p>
            <a:pPr lvl="1"/>
            <a:r>
              <a:rPr lang="en-US" dirty="0">
                <a:sym typeface="Wingdings" pitchFamily="2" charset="2"/>
              </a:rPr>
              <a:t>Sometimes true</a:t>
            </a:r>
          </a:p>
          <a:p>
            <a:pPr lvl="1"/>
            <a:r>
              <a:rPr lang="en-US" dirty="0">
                <a:sym typeface="Wingdings" pitchFamily="2" charset="2"/>
              </a:rPr>
              <a:t>Specific  general</a:t>
            </a:r>
            <a:endParaRPr lang="en-US" dirty="0"/>
          </a:p>
        </p:txBody>
      </p:sp>
      <p:sp>
        <p:nvSpPr>
          <p:cNvPr id="4" name="TextBox 3"/>
          <p:cNvSpPr txBox="1"/>
          <p:nvPr/>
        </p:nvSpPr>
        <p:spPr>
          <a:xfrm>
            <a:off x="609600" y="1676400"/>
            <a:ext cx="477520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3200" dirty="0"/>
              <a:t>Deductive Reasoning</a:t>
            </a:r>
          </a:p>
        </p:txBody>
      </p:sp>
      <p:sp>
        <p:nvSpPr>
          <p:cNvPr id="5" name="TextBox 4"/>
          <p:cNvSpPr txBox="1"/>
          <p:nvPr/>
        </p:nvSpPr>
        <p:spPr>
          <a:xfrm>
            <a:off x="1117600" y="2286003"/>
            <a:ext cx="10566400"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lvl="1"/>
            <a:r>
              <a:rPr lang="en-US" sz="3200" dirty="0"/>
              <a:t>Use facts, definitions, properties, laws of logic to form an argument.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a:t>2.2B </a:t>
            </a:r>
            <a:r>
              <a:rPr lang="en-US" b="0" dirty="0"/>
              <a:t>Deductive Reasoning</a:t>
            </a:r>
            <a:endParaRPr lang="en-US" dirty="0"/>
          </a:p>
        </p:txBody>
      </p:sp>
      <p:sp>
        <p:nvSpPr>
          <p:cNvPr id="53251" name="Rectangle 3"/>
          <p:cNvSpPr>
            <a:spLocks noGrp="1" noChangeArrowheads="1"/>
          </p:cNvSpPr>
          <p:nvPr>
            <p:ph type="body" idx="1"/>
          </p:nvPr>
        </p:nvSpPr>
        <p:spPr>
          <a:xfrm>
            <a:off x="609600" y="3962400"/>
            <a:ext cx="10972800" cy="2438400"/>
          </a:xfrm>
        </p:spPr>
        <p:txBody>
          <a:bodyPr>
            <a:normAutofit fontScale="92500" lnSpcReduction="10000"/>
          </a:bodyPr>
          <a:lstStyle/>
          <a:p>
            <a:r>
              <a:rPr lang="en-US" dirty="0"/>
              <a:t>Example:</a:t>
            </a:r>
          </a:p>
          <a:p>
            <a:pPr marL="1295368" lvl="1" indent="-685783">
              <a:buFont typeface="+mj-lt"/>
              <a:buAutoNum type="arabicPeriod"/>
            </a:pPr>
            <a:r>
              <a:rPr lang="en-US" b="1" dirty="0"/>
              <a:t>If we confess our sins</a:t>
            </a:r>
            <a:r>
              <a:rPr lang="en-US" b="1"/>
              <a:t>, then He </a:t>
            </a:r>
            <a:r>
              <a:rPr lang="en-US" b="1" dirty="0"/>
              <a:t>is faithful and just to forgive us our sins.  </a:t>
            </a:r>
            <a:r>
              <a:rPr lang="en-US" dirty="0"/>
              <a:t>1 John 1:9</a:t>
            </a:r>
          </a:p>
          <a:p>
            <a:pPr marL="1295368" lvl="1" indent="-685783">
              <a:buFont typeface="+mj-lt"/>
              <a:buAutoNum type="arabicPeriod"/>
            </a:pPr>
            <a:r>
              <a:rPr lang="en-US" dirty="0"/>
              <a:t>Jonny confesses his sins</a:t>
            </a:r>
          </a:p>
          <a:p>
            <a:pPr marL="1295368" lvl="1" indent="-685783">
              <a:buFont typeface="+mj-lt"/>
              <a:buAutoNum type="arabicPeriod"/>
            </a:pPr>
            <a:r>
              <a:rPr lang="en-US" dirty="0"/>
              <a:t>God is faithful and just to forgive Jonny his sins</a:t>
            </a:r>
          </a:p>
        </p:txBody>
      </p:sp>
      <p:sp>
        <p:nvSpPr>
          <p:cNvPr id="7" name="TextBox 6"/>
          <p:cNvSpPr txBox="1"/>
          <p:nvPr/>
        </p:nvSpPr>
        <p:spPr>
          <a:xfrm>
            <a:off x="609600" y="1295401"/>
            <a:ext cx="548640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3200" dirty="0"/>
              <a:t>Law of Detachment</a:t>
            </a:r>
          </a:p>
        </p:txBody>
      </p:sp>
      <p:sp>
        <p:nvSpPr>
          <p:cNvPr id="8" name="TextBox 7"/>
          <p:cNvSpPr txBox="1"/>
          <p:nvPr/>
        </p:nvSpPr>
        <p:spPr>
          <a:xfrm>
            <a:off x="1219200" y="1914604"/>
            <a:ext cx="10363200"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dirty="0"/>
              <a:t>If the hypothesis of a true conditional statement is true, then the conclusion is also true.</a:t>
            </a:r>
          </a:p>
        </p:txBody>
      </p:sp>
      <p:sp>
        <p:nvSpPr>
          <p:cNvPr id="9" name="TextBox 8"/>
          <p:cNvSpPr txBox="1"/>
          <p:nvPr/>
        </p:nvSpPr>
        <p:spPr>
          <a:xfrm>
            <a:off x="1219200" y="2921000"/>
            <a:ext cx="10363200"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t>Detach means comes apart, so the 1</a:t>
            </a:r>
            <a:r>
              <a:rPr lang="en-US" sz="3200" baseline="30000" dirty="0"/>
              <a:t>st</a:t>
            </a:r>
            <a:r>
              <a:rPr lang="en-US" sz="3200" dirty="0"/>
              <a:t> statement is taken apart.</a:t>
            </a:r>
            <a:endParaRPr lang="en-US" sz="2667"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3251">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251">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251">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a:t>2.2B </a:t>
            </a:r>
            <a:r>
              <a:rPr lang="en-US" b="0" dirty="0"/>
              <a:t>Deductive Reasoning</a:t>
            </a:r>
            <a:endParaRPr lang="en-US" dirty="0"/>
          </a:p>
        </p:txBody>
      </p:sp>
      <p:sp>
        <p:nvSpPr>
          <p:cNvPr id="53251" name="Rectangle 3"/>
          <p:cNvSpPr>
            <a:spLocks noGrp="1" noChangeArrowheads="1"/>
          </p:cNvSpPr>
          <p:nvPr>
            <p:ph type="body" idx="1"/>
          </p:nvPr>
        </p:nvSpPr>
        <p:spPr/>
        <p:txBody>
          <a:bodyPr>
            <a:normAutofit/>
          </a:bodyPr>
          <a:lstStyle/>
          <a:p>
            <a:pPr marL="844275" indent="-685783">
              <a:buFont typeface="+mj-lt"/>
              <a:buAutoNum type="arabicPeriod"/>
            </a:pPr>
            <a:r>
              <a:rPr lang="en-US" dirty="0"/>
              <a:t>If you love me, keep my commandments.</a:t>
            </a:r>
          </a:p>
          <a:p>
            <a:pPr marL="844275" indent="-685783">
              <a:buFont typeface="+mj-lt"/>
              <a:buAutoNum type="arabicPeriod"/>
            </a:pPr>
            <a:r>
              <a:rPr lang="en-US" dirty="0"/>
              <a:t>I love God.</a:t>
            </a:r>
          </a:p>
          <a:p>
            <a:pPr marL="844275" indent="-685783">
              <a:buFont typeface="+mj-lt"/>
              <a:buAutoNum type="arabicPeriod"/>
            </a:pPr>
            <a:r>
              <a:rPr lang="en-US" dirty="0"/>
              <a:t>____________________________________</a:t>
            </a:r>
          </a:p>
          <a:p>
            <a:pPr>
              <a:buNone/>
            </a:pPr>
            <a:endParaRPr lang="en-US" dirty="0"/>
          </a:p>
          <a:p>
            <a:pPr>
              <a:buNone/>
            </a:pPr>
            <a:endParaRPr lang="en-US" dirty="0"/>
          </a:p>
          <a:p>
            <a:pPr marL="844275" indent="-685783">
              <a:buFont typeface="+mj-lt"/>
              <a:buAutoNum type="arabicPeriod"/>
            </a:pPr>
            <a:r>
              <a:rPr lang="en-US" dirty="0"/>
              <a:t>If you love me, keep my commandments.</a:t>
            </a:r>
          </a:p>
          <a:p>
            <a:pPr marL="844275" indent="-685783">
              <a:buFont typeface="+mj-lt"/>
              <a:buAutoNum type="arabicPeriod"/>
            </a:pPr>
            <a:r>
              <a:rPr lang="en-US" dirty="0"/>
              <a:t>I keep all the commandments.</a:t>
            </a:r>
          </a:p>
          <a:p>
            <a:pPr marL="844275" indent="-685783">
              <a:buFont typeface="+mj-lt"/>
              <a:buAutoNum type="arabicPeriod"/>
            </a:pPr>
            <a:r>
              <a:rPr lang="en-US" dirty="0"/>
              <a:t>____________________________________</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2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219200" y="1914604"/>
            <a:ext cx="10363200"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729555" indent="-660383"/>
            <a:r>
              <a:rPr lang="en-US" sz="3200" dirty="0"/>
              <a:t>If hypothesis p, then conclusion q.</a:t>
            </a:r>
          </a:p>
          <a:p>
            <a:pPr marL="729555" indent="-660383"/>
            <a:r>
              <a:rPr lang="en-US" sz="3200" dirty="0"/>
              <a:t>If hypothesis q, then conclusion r.</a:t>
            </a:r>
          </a:p>
        </p:txBody>
      </p:sp>
      <p:sp>
        <p:nvSpPr>
          <p:cNvPr id="15" name="TextBox 14"/>
          <p:cNvSpPr txBox="1"/>
          <p:nvPr/>
        </p:nvSpPr>
        <p:spPr>
          <a:xfrm>
            <a:off x="1219200" y="3016647"/>
            <a:ext cx="103632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729555" indent="-660383"/>
            <a:r>
              <a:rPr lang="en-US" sz="3200" dirty="0"/>
              <a:t>If hypothesis p, then conclusion r.</a:t>
            </a:r>
          </a:p>
        </p:txBody>
      </p:sp>
      <p:sp>
        <p:nvSpPr>
          <p:cNvPr id="55298" name="Rectangle 2"/>
          <p:cNvSpPr>
            <a:spLocks noGrp="1" noChangeArrowheads="1"/>
          </p:cNvSpPr>
          <p:nvPr>
            <p:ph type="title"/>
          </p:nvPr>
        </p:nvSpPr>
        <p:spPr/>
        <p:txBody>
          <a:bodyPr/>
          <a:lstStyle/>
          <a:p>
            <a:r>
              <a:rPr lang="en-US" dirty="0"/>
              <a:t>2.2B </a:t>
            </a:r>
            <a:r>
              <a:rPr lang="en-US" b="0" dirty="0"/>
              <a:t>Deductive Reasoning</a:t>
            </a:r>
            <a:endParaRPr lang="en-US" dirty="0"/>
          </a:p>
        </p:txBody>
      </p:sp>
      <p:sp>
        <p:nvSpPr>
          <p:cNvPr id="55299" name="Rectangle 3"/>
          <p:cNvSpPr>
            <a:spLocks noGrp="1" noChangeArrowheads="1"/>
          </p:cNvSpPr>
          <p:nvPr>
            <p:ph type="body" idx="1"/>
          </p:nvPr>
        </p:nvSpPr>
        <p:spPr>
          <a:xfrm>
            <a:off x="609600" y="4038600"/>
            <a:ext cx="10972800" cy="2590800"/>
          </a:xfrm>
        </p:spPr>
        <p:txBody>
          <a:bodyPr>
            <a:normAutofit fontScale="70000" lnSpcReduction="20000"/>
          </a:bodyPr>
          <a:lstStyle/>
          <a:p>
            <a:pPr marL="754954" indent="-685783">
              <a:buFont typeface="+mj-lt"/>
              <a:buAutoNum type="arabicPeriod"/>
            </a:pPr>
            <a:endParaRPr lang="en-US" sz="4267" dirty="0"/>
          </a:p>
          <a:p>
            <a:pPr marL="754954" indent="-685783">
              <a:buFont typeface="+mj-lt"/>
              <a:buAutoNum type="arabicPeriod"/>
            </a:pPr>
            <a:r>
              <a:rPr lang="en-US" sz="3733" dirty="0">
                <a:solidFill>
                  <a:schemeClr val="accent1"/>
                </a:solidFill>
              </a:rPr>
              <a:t>If we confess our sins</a:t>
            </a:r>
            <a:r>
              <a:rPr lang="en-US" sz="3733" b="1" dirty="0"/>
              <a:t>, He is faithful and just to forgive us our sins.  </a:t>
            </a:r>
            <a:endParaRPr lang="en-US" sz="3733" dirty="0"/>
          </a:p>
          <a:p>
            <a:pPr marL="754954" indent="-685783">
              <a:buFont typeface="+mj-lt"/>
              <a:buAutoNum type="arabicPeriod"/>
            </a:pPr>
            <a:r>
              <a:rPr lang="en-US" sz="3733" b="1" dirty="0"/>
              <a:t>If He is faithful and just to forgive us our sins</a:t>
            </a:r>
            <a:r>
              <a:rPr lang="en-US" sz="3733" dirty="0"/>
              <a:t>, </a:t>
            </a:r>
            <a:r>
              <a:rPr lang="en-US" sz="3733" dirty="0">
                <a:solidFill>
                  <a:schemeClr val="tx2"/>
                </a:solidFill>
              </a:rPr>
              <a:t>then we are blameless</a:t>
            </a:r>
            <a:r>
              <a:rPr lang="en-US" sz="3733" dirty="0"/>
              <a:t>.</a:t>
            </a:r>
          </a:p>
          <a:p>
            <a:pPr marL="754954" indent="-685783">
              <a:buFont typeface="+mj-lt"/>
              <a:buAutoNum type="arabicPeriod"/>
            </a:pPr>
            <a:r>
              <a:rPr lang="en-US" sz="3733" dirty="0">
                <a:solidFill>
                  <a:schemeClr val="accent1"/>
                </a:solidFill>
              </a:rPr>
              <a:t>If we confess our sins</a:t>
            </a:r>
            <a:r>
              <a:rPr lang="en-US" sz="3733" dirty="0"/>
              <a:t>, </a:t>
            </a:r>
            <a:r>
              <a:rPr lang="en-US" sz="3733" dirty="0">
                <a:solidFill>
                  <a:schemeClr val="tx2"/>
                </a:solidFill>
              </a:rPr>
              <a:t>then we are blameless</a:t>
            </a:r>
            <a:r>
              <a:rPr lang="en-US" sz="3733" dirty="0"/>
              <a:t>.</a:t>
            </a:r>
          </a:p>
          <a:p>
            <a:pPr marL="761981" indent="-761981"/>
            <a:endParaRPr lang="en-US" sz="3467" dirty="0"/>
          </a:p>
        </p:txBody>
      </p:sp>
      <p:grpSp>
        <p:nvGrpSpPr>
          <p:cNvPr id="16" name="Group 15"/>
          <p:cNvGrpSpPr/>
          <p:nvPr/>
        </p:nvGrpSpPr>
        <p:grpSpPr>
          <a:xfrm>
            <a:off x="8128000" y="1676401"/>
            <a:ext cx="4064000" cy="1077218"/>
            <a:chOff x="5867400" y="2057400"/>
            <a:chExt cx="3048000" cy="1077219"/>
          </a:xfrm>
        </p:grpSpPr>
        <p:sp>
          <p:nvSpPr>
            <p:cNvPr id="5" name="TextBox 4"/>
            <p:cNvSpPr txBox="1"/>
            <p:nvPr/>
          </p:nvSpPr>
          <p:spPr>
            <a:xfrm>
              <a:off x="6400800" y="2057400"/>
              <a:ext cx="2514600" cy="107721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t>If these statement are true,</a:t>
              </a:r>
            </a:p>
          </p:txBody>
        </p:sp>
        <p:cxnSp>
          <p:nvCxnSpPr>
            <p:cNvPr id="8" name="Straight Arrow Connector 7"/>
            <p:cNvCxnSpPr>
              <a:stCxn id="5" idx="1"/>
            </p:cNvCxnSpPr>
            <p:nvPr/>
          </p:nvCxnSpPr>
          <p:spPr>
            <a:xfrm flipH="1" flipV="1">
              <a:off x="5943600" y="2590799"/>
              <a:ext cx="457200" cy="521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0" name="Straight Arrow Connector 9"/>
            <p:cNvCxnSpPr>
              <a:stCxn id="5" idx="1"/>
            </p:cNvCxnSpPr>
            <p:nvPr/>
          </p:nvCxnSpPr>
          <p:spPr>
            <a:xfrm flipH="1">
              <a:off x="5867400" y="2596010"/>
              <a:ext cx="533400" cy="451991"/>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17" name="Group 16"/>
          <p:cNvGrpSpPr/>
          <p:nvPr/>
        </p:nvGrpSpPr>
        <p:grpSpPr>
          <a:xfrm>
            <a:off x="8026400" y="2743200"/>
            <a:ext cx="4064000" cy="1077218"/>
            <a:chOff x="6019800" y="2743200"/>
            <a:chExt cx="3048000" cy="1077218"/>
          </a:xfrm>
        </p:grpSpPr>
        <p:sp>
          <p:nvSpPr>
            <p:cNvPr id="6" name="TextBox 5"/>
            <p:cNvSpPr txBox="1"/>
            <p:nvPr/>
          </p:nvSpPr>
          <p:spPr>
            <a:xfrm>
              <a:off x="6553200" y="2743200"/>
              <a:ext cx="2514600"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t>then this statement is true</a:t>
              </a:r>
            </a:p>
          </p:txBody>
        </p:sp>
        <p:cxnSp>
          <p:nvCxnSpPr>
            <p:cNvPr id="12" name="Straight Arrow Connector 11"/>
            <p:cNvCxnSpPr>
              <a:stCxn id="6" idx="1"/>
            </p:cNvCxnSpPr>
            <p:nvPr/>
          </p:nvCxnSpPr>
          <p:spPr>
            <a:xfrm flipH="1">
              <a:off x="6019800" y="3281809"/>
              <a:ext cx="533400" cy="15391"/>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sp>
        <p:nvSpPr>
          <p:cNvPr id="13" name="TextBox 12"/>
          <p:cNvSpPr txBox="1"/>
          <p:nvPr/>
        </p:nvSpPr>
        <p:spPr>
          <a:xfrm>
            <a:off x="609600" y="1295401"/>
            <a:ext cx="548640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761981" indent="-761981"/>
            <a:r>
              <a:rPr lang="en-US" sz="3200" dirty="0"/>
              <a:t>Law of Syllogism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2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55299" grpId="0" build="p"/>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2.2B </a:t>
            </a:r>
            <a:r>
              <a:rPr lang="en-US" b="0" dirty="0"/>
              <a:t>Deductive Reasoning</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If you love me, keep my commandments.</a:t>
            </a:r>
          </a:p>
          <a:p>
            <a:pPr lvl="0"/>
            <a:r>
              <a:rPr lang="en-US" dirty="0"/>
              <a:t>If you keep my commandments, you will be happy.</a:t>
            </a:r>
          </a:p>
          <a:p>
            <a:pPr lvl="0"/>
            <a:r>
              <a:rPr lang="en-US" dirty="0"/>
              <a:t>______________________________________</a:t>
            </a:r>
          </a:p>
          <a:p>
            <a:endParaRPr lang="en-US" dirty="0"/>
          </a:p>
          <a:p>
            <a:endParaRPr lang="en-US" dirty="0"/>
          </a:p>
          <a:p>
            <a:pPr lvl="0"/>
            <a:r>
              <a:rPr lang="en-US" dirty="0"/>
              <a:t>If you love me, keep my commandments.</a:t>
            </a:r>
          </a:p>
          <a:p>
            <a:pPr lvl="0"/>
            <a:r>
              <a:rPr lang="en-US" dirty="0"/>
              <a:t>If you love me, then you will pray.</a:t>
            </a:r>
          </a:p>
          <a:p>
            <a:pPr lvl="0"/>
            <a:r>
              <a:rPr lang="en-US" dirty="0"/>
              <a:t>______________________________________</a:t>
            </a:r>
          </a:p>
          <a:p>
            <a:pPr lvl="0"/>
            <a:r>
              <a:rPr lang="en-US" dirty="0"/>
              <a:t>78 #16, 17, 18, 19, 21, 22, 24, 25, 26, 30, 32, 34, 40, 51, 54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9031C-9779-4E7F-AC3E-5641C9DC413B}"/>
              </a:ext>
            </a:extLst>
          </p:cNvPr>
          <p:cNvSpPr>
            <a:spLocks noGrp="1"/>
          </p:cNvSpPr>
          <p:nvPr>
            <p:ph type="title"/>
          </p:nvPr>
        </p:nvSpPr>
        <p:spPr/>
        <p:txBody>
          <a:bodyPr/>
          <a:lstStyle/>
          <a:p>
            <a:r>
              <a:rPr lang="en-US" dirty="0"/>
              <a:t>2.3 </a:t>
            </a:r>
            <a:r>
              <a:rPr lang="en-US" b="0" dirty="0"/>
              <a:t>Postulates and Diagrams</a:t>
            </a:r>
            <a:endParaRPr lang="en-US" dirty="0"/>
          </a:p>
        </p:txBody>
      </p:sp>
      <p:sp>
        <p:nvSpPr>
          <p:cNvPr id="3" name="Text Placeholder 2">
            <a:extLst>
              <a:ext uri="{FF2B5EF4-FFF2-40B4-BE49-F238E27FC236}">
                <a16:creationId xmlns:a16="http://schemas.microsoft.com/office/drawing/2014/main" id="{E6FD2816-5D3E-48FF-8AF8-63C607929EE9}"/>
              </a:ext>
            </a:extLst>
          </p:cNvPr>
          <p:cNvSpPr>
            <a:spLocks noGrp="1"/>
          </p:cNvSpPr>
          <p:nvPr>
            <p:ph type="body" idx="1"/>
          </p:nvPr>
        </p:nvSpPr>
        <p:spPr/>
        <p:txBody>
          <a:bodyPr/>
          <a:lstStyle/>
          <a:p>
            <a:r>
              <a:rPr lang="en-US" dirty="0"/>
              <a:t>Objectives: By the end of the lesson,</a:t>
            </a:r>
          </a:p>
          <a:p>
            <a:r>
              <a:rPr lang="en-US" dirty="0"/>
              <a:t>• I can identify postulates represented by diagrams.</a:t>
            </a:r>
          </a:p>
          <a:p>
            <a:r>
              <a:rPr lang="en-US" dirty="0"/>
              <a:t>• I can sketch a diagram given a verbal description.</a:t>
            </a:r>
          </a:p>
          <a:p>
            <a:r>
              <a:rPr lang="en-US" dirty="0"/>
              <a:t>• I can interpret a diagram.</a:t>
            </a:r>
          </a:p>
        </p:txBody>
      </p:sp>
    </p:spTree>
    <p:extLst>
      <p:ext uri="{BB962C8B-B14F-4D97-AF65-F5344CB8AC3E}">
        <p14:creationId xmlns:p14="http://schemas.microsoft.com/office/powerpoint/2010/main" val="2779602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 </a:t>
            </a:r>
            <a:r>
              <a:rPr lang="en-US" b="0" dirty="0"/>
              <a:t>Postulates and Diagrams</a:t>
            </a:r>
            <a:endParaRPr lang="en-US" dirty="0"/>
          </a:p>
        </p:txBody>
      </p:sp>
      <p:sp>
        <p:nvSpPr>
          <p:cNvPr id="4" name="TextBox 3"/>
          <p:cNvSpPr txBox="1"/>
          <p:nvPr/>
        </p:nvSpPr>
        <p:spPr>
          <a:xfrm>
            <a:off x="609600" y="1676401"/>
            <a:ext cx="4775200" cy="6667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3733" dirty="0"/>
              <a:t>Postulates (axioms)</a:t>
            </a:r>
          </a:p>
        </p:txBody>
      </p:sp>
      <p:sp>
        <p:nvSpPr>
          <p:cNvPr id="5" name="TextBox 4"/>
          <p:cNvSpPr txBox="1"/>
          <p:nvPr/>
        </p:nvSpPr>
        <p:spPr>
          <a:xfrm>
            <a:off x="1117600" y="2416394"/>
            <a:ext cx="10566400" cy="6667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lvl="1"/>
            <a:r>
              <a:rPr lang="en-US" sz="3733" dirty="0"/>
              <a:t>Rules that are accepted without proof (assumed)</a:t>
            </a:r>
          </a:p>
        </p:txBody>
      </p:sp>
      <p:sp>
        <p:nvSpPr>
          <p:cNvPr id="6" name="TextBox 5"/>
          <p:cNvSpPr txBox="1"/>
          <p:nvPr/>
        </p:nvSpPr>
        <p:spPr>
          <a:xfrm>
            <a:off x="609600" y="3515380"/>
            <a:ext cx="4775200" cy="6667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3733" dirty="0"/>
              <a:t>Theorem</a:t>
            </a:r>
          </a:p>
        </p:txBody>
      </p:sp>
      <p:sp>
        <p:nvSpPr>
          <p:cNvPr id="7" name="TextBox 6"/>
          <p:cNvSpPr txBox="1"/>
          <p:nvPr/>
        </p:nvSpPr>
        <p:spPr>
          <a:xfrm>
            <a:off x="1117600" y="4255374"/>
            <a:ext cx="10566400" cy="6667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lvl="1"/>
            <a:r>
              <a:rPr lang="en-US" sz="3733" dirty="0"/>
              <a:t>Rules that are accepted only with proof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01A18-FB23-464D-867B-8F59D708B2D6}"/>
              </a:ext>
            </a:extLst>
          </p:cNvPr>
          <p:cNvSpPr>
            <a:spLocks noGrp="1"/>
          </p:cNvSpPr>
          <p:nvPr>
            <p:ph type="title"/>
          </p:nvPr>
        </p:nvSpPr>
        <p:spPr/>
        <p:txBody>
          <a:bodyPr/>
          <a:lstStyle/>
          <a:p>
            <a:r>
              <a:rPr lang="en-US" dirty="0"/>
              <a:t>2.1 </a:t>
            </a:r>
            <a:r>
              <a:rPr lang="en-US" b="0" dirty="0"/>
              <a:t>Conditional Statements</a:t>
            </a:r>
            <a:endParaRPr lang="en-US" dirty="0"/>
          </a:p>
        </p:txBody>
      </p:sp>
      <p:sp>
        <p:nvSpPr>
          <p:cNvPr id="3" name="Text Placeholder 2">
            <a:extLst>
              <a:ext uri="{FF2B5EF4-FFF2-40B4-BE49-F238E27FC236}">
                <a16:creationId xmlns:a16="http://schemas.microsoft.com/office/drawing/2014/main" id="{1623AB78-FA7F-4A9F-A93A-3BEE6592CC62}"/>
              </a:ext>
            </a:extLst>
          </p:cNvPr>
          <p:cNvSpPr>
            <a:spLocks noGrp="1"/>
          </p:cNvSpPr>
          <p:nvPr>
            <p:ph type="body" idx="1"/>
          </p:nvPr>
        </p:nvSpPr>
        <p:spPr/>
        <p:txBody>
          <a:bodyPr>
            <a:normAutofit/>
          </a:bodyPr>
          <a:lstStyle/>
          <a:p>
            <a:r>
              <a:rPr lang="en-US" dirty="0"/>
              <a:t>Objectives: By the end of the lesson,</a:t>
            </a:r>
          </a:p>
          <a:p>
            <a:r>
              <a:rPr lang="en-US" dirty="0"/>
              <a:t>• I can write conditional statements.</a:t>
            </a:r>
          </a:p>
          <a:p>
            <a:r>
              <a:rPr lang="en-US" dirty="0"/>
              <a:t>• I can write biconditional statements.</a:t>
            </a:r>
          </a:p>
        </p:txBody>
      </p:sp>
    </p:spTree>
    <p:extLst>
      <p:ext uri="{BB962C8B-B14F-4D97-AF65-F5344CB8AC3E}">
        <p14:creationId xmlns:p14="http://schemas.microsoft.com/office/powerpoint/2010/main" val="1448610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 </a:t>
            </a:r>
            <a:r>
              <a:rPr lang="en-US" b="0" dirty="0"/>
              <a:t>Postulates and Diagrams</a:t>
            </a:r>
            <a:endParaRPr lang="en-US" dirty="0"/>
          </a:p>
        </p:txBody>
      </p:sp>
      <p:sp>
        <p:nvSpPr>
          <p:cNvPr id="4" name="TextBox 3"/>
          <p:cNvSpPr txBox="1"/>
          <p:nvPr/>
        </p:nvSpPr>
        <p:spPr>
          <a:xfrm>
            <a:off x="609600" y="1676401"/>
            <a:ext cx="7823200" cy="6667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3733" dirty="0"/>
              <a:t>Basic Postulates (Memorize for quiz!)</a:t>
            </a:r>
          </a:p>
        </p:txBody>
      </p:sp>
      <p:sp>
        <p:nvSpPr>
          <p:cNvPr id="5" name="TextBox 4"/>
          <p:cNvSpPr txBox="1"/>
          <p:nvPr/>
        </p:nvSpPr>
        <p:spPr>
          <a:xfrm>
            <a:off x="1117600" y="2352810"/>
            <a:ext cx="11074400" cy="6667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lvl="1"/>
            <a:r>
              <a:rPr lang="en-US" sz="3733" dirty="0"/>
              <a:t>Through any two points there exists exactly one line.</a:t>
            </a:r>
          </a:p>
        </p:txBody>
      </p:sp>
      <p:sp>
        <p:nvSpPr>
          <p:cNvPr id="6" name="TextBox 5"/>
          <p:cNvSpPr txBox="1"/>
          <p:nvPr/>
        </p:nvSpPr>
        <p:spPr>
          <a:xfrm>
            <a:off x="1117600" y="3050436"/>
            <a:ext cx="11074400" cy="6667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lvl="1"/>
            <a:r>
              <a:rPr lang="en-US" sz="3733" dirty="0"/>
              <a:t>A line contains at least two points.</a:t>
            </a:r>
          </a:p>
        </p:txBody>
      </p:sp>
      <p:sp>
        <p:nvSpPr>
          <p:cNvPr id="7" name="TextBox 6"/>
          <p:cNvSpPr txBox="1"/>
          <p:nvPr/>
        </p:nvSpPr>
        <p:spPr>
          <a:xfrm>
            <a:off x="1117600" y="3748063"/>
            <a:ext cx="11074400" cy="124123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lvl="1"/>
            <a:r>
              <a:rPr lang="en-US" sz="3733" dirty="0"/>
              <a:t>If two lines intersect, then their intersection is exactly one point.</a:t>
            </a:r>
          </a:p>
        </p:txBody>
      </p:sp>
      <p:sp>
        <p:nvSpPr>
          <p:cNvPr id="8" name="TextBox 7"/>
          <p:cNvSpPr txBox="1"/>
          <p:nvPr/>
        </p:nvSpPr>
        <p:spPr>
          <a:xfrm>
            <a:off x="1117600" y="5020206"/>
            <a:ext cx="11074400" cy="124123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lvl="1"/>
            <a:r>
              <a:rPr lang="en-US" sz="3733" dirty="0"/>
              <a:t>Through any three </a:t>
            </a:r>
            <a:r>
              <a:rPr lang="en-US" sz="3733" dirty="0" err="1"/>
              <a:t>noncollinear</a:t>
            </a:r>
            <a:r>
              <a:rPr lang="en-US" sz="3733" dirty="0"/>
              <a:t> points there exists exactly one plane.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 </a:t>
            </a:r>
            <a:r>
              <a:rPr lang="en-US" b="0" dirty="0"/>
              <a:t>Postulates and Diagrams</a:t>
            </a:r>
            <a:endParaRPr lang="en-US" dirty="0"/>
          </a:p>
        </p:txBody>
      </p:sp>
      <p:sp>
        <p:nvSpPr>
          <p:cNvPr id="4" name="TextBox 3"/>
          <p:cNvSpPr txBox="1"/>
          <p:nvPr/>
        </p:nvSpPr>
        <p:spPr>
          <a:xfrm>
            <a:off x="609600" y="1676401"/>
            <a:ext cx="7823200" cy="6667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3733" dirty="0"/>
              <a:t>Basic Postulates (continued)</a:t>
            </a:r>
          </a:p>
        </p:txBody>
      </p:sp>
      <p:sp>
        <p:nvSpPr>
          <p:cNvPr id="5" name="TextBox 4"/>
          <p:cNvSpPr txBox="1"/>
          <p:nvPr/>
        </p:nvSpPr>
        <p:spPr>
          <a:xfrm>
            <a:off x="1117600" y="3071654"/>
            <a:ext cx="10566400" cy="124123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lvl="1"/>
            <a:r>
              <a:rPr lang="en-US" sz="3733" dirty="0"/>
              <a:t>If two points lie in a plane, then the line containing them lies in the plane.</a:t>
            </a:r>
          </a:p>
        </p:txBody>
      </p:sp>
      <p:sp>
        <p:nvSpPr>
          <p:cNvPr id="7" name="TextBox 6"/>
          <p:cNvSpPr txBox="1"/>
          <p:nvPr/>
        </p:nvSpPr>
        <p:spPr>
          <a:xfrm>
            <a:off x="1117600" y="4343797"/>
            <a:ext cx="10566400" cy="124123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lvl="1"/>
            <a:r>
              <a:rPr lang="en-US" sz="3733" dirty="0"/>
              <a:t>If two planes intersect, then their intersection is a line.</a:t>
            </a:r>
          </a:p>
        </p:txBody>
      </p:sp>
      <p:sp>
        <p:nvSpPr>
          <p:cNvPr id="10" name="TextBox 9"/>
          <p:cNvSpPr txBox="1"/>
          <p:nvPr/>
        </p:nvSpPr>
        <p:spPr>
          <a:xfrm>
            <a:off x="1117600" y="2374027"/>
            <a:ext cx="10566400" cy="6667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lvl="1"/>
            <a:r>
              <a:rPr lang="en-US" sz="3733" dirty="0"/>
              <a:t>A plane contains at least three </a:t>
            </a:r>
            <a:r>
              <a:rPr lang="en-US" sz="3733" dirty="0" err="1"/>
              <a:t>noncollinear</a:t>
            </a:r>
            <a:r>
              <a:rPr lang="en-US" sz="3733" dirty="0"/>
              <a:t> points.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 </a:t>
            </a:r>
            <a:r>
              <a:rPr lang="en-US" b="0" dirty="0"/>
              <a:t>Postulates and Diagrams</a:t>
            </a:r>
            <a:endParaRPr lang="en-US" dirty="0"/>
          </a:p>
        </p:txBody>
      </p:sp>
      <p:sp>
        <p:nvSpPr>
          <p:cNvPr id="3" name="Content Placeholder 2"/>
          <p:cNvSpPr>
            <a:spLocks noGrp="1"/>
          </p:cNvSpPr>
          <p:nvPr>
            <p:ph idx="1"/>
          </p:nvPr>
        </p:nvSpPr>
        <p:spPr>
          <a:xfrm>
            <a:off x="0" y="1326321"/>
            <a:ext cx="8241792" cy="5166554"/>
          </a:xfrm>
        </p:spPr>
        <p:txBody>
          <a:bodyPr>
            <a:normAutofit/>
          </a:bodyPr>
          <a:lstStyle/>
          <a:p>
            <a:r>
              <a:rPr lang="en-US" dirty="0"/>
              <a:t>Which postulate allows you to say that the intersection of plane </a:t>
            </a:r>
            <a:r>
              <a:rPr lang="en-US" i="1" dirty="0"/>
              <a:t>P </a:t>
            </a:r>
            <a:r>
              <a:rPr lang="en-US" dirty="0"/>
              <a:t>and plane </a:t>
            </a:r>
            <a:r>
              <a:rPr lang="en-US" i="1" dirty="0"/>
              <a:t>Q </a:t>
            </a:r>
            <a:r>
              <a:rPr lang="en-US" dirty="0"/>
              <a:t>is a line?</a:t>
            </a:r>
          </a:p>
          <a:p>
            <a:pPr>
              <a:buNone/>
            </a:pPr>
            <a:endParaRPr lang="en-US" dirty="0"/>
          </a:p>
          <a:p>
            <a:r>
              <a:rPr lang="en-US" dirty="0"/>
              <a:t>Use the diagram to write examples of the 1</a:t>
            </a:r>
            <a:r>
              <a:rPr lang="en-US" baseline="30000" dirty="0"/>
              <a:t>st</a:t>
            </a:r>
            <a:r>
              <a:rPr lang="en-US" dirty="0"/>
              <a:t> three postulates from this lesson.</a:t>
            </a:r>
          </a:p>
          <a:p>
            <a:endParaRPr lang="en-US" dirty="0"/>
          </a:p>
        </p:txBody>
      </p:sp>
      <p:pic>
        <p:nvPicPr>
          <p:cNvPr id="4" name="Picture 19"/>
          <p:cNvPicPr>
            <a:picLocks noChangeAspect="1" noChangeArrowheads="1"/>
          </p:cNvPicPr>
          <p:nvPr/>
        </p:nvPicPr>
        <p:blipFill>
          <a:blip r:embed="rId3" cstate="print"/>
          <a:srcRect/>
          <a:stretch>
            <a:fillRect/>
          </a:stretch>
        </p:blipFill>
        <p:spPr bwMode="auto">
          <a:xfrm>
            <a:off x="8396224" y="1775192"/>
            <a:ext cx="3403600" cy="27273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 </a:t>
            </a:r>
            <a:r>
              <a:rPr lang="en-US" b="0" dirty="0"/>
              <a:t>Postulates and Diagrams</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sz="half" idx="1"/>
              </p:nvPr>
            </p:nvSpPr>
            <p:spPr>
              <a:xfrm>
                <a:off x="0" y="1894379"/>
                <a:ext cx="6019799" cy="4598495"/>
              </a:xfrm>
            </p:spPr>
            <p:txBody>
              <a:bodyPr>
                <a:normAutofit fontScale="85000" lnSpcReduction="20000"/>
              </a:bodyPr>
              <a:lstStyle/>
              <a:p>
                <a:pPr>
                  <a:buNone/>
                </a:pPr>
                <a:r>
                  <a:rPr lang="en-US" u="sng" dirty="0"/>
                  <a:t>You can Assume</a:t>
                </a:r>
              </a:p>
              <a:p>
                <a:endParaRPr lang="en-US" dirty="0"/>
              </a:p>
              <a:p>
                <a:r>
                  <a:rPr lang="en-US" dirty="0"/>
                  <a:t>All points shown are coplanar</a:t>
                </a:r>
              </a:p>
              <a:p>
                <a:r>
                  <a:rPr lang="en-US" dirty="0">
                    <a:sym typeface="Symbol"/>
                  </a:rPr>
                  <a:t></a:t>
                </a:r>
                <a:r>
                  <a:rPr lang="en-US" i="1" dirty="0">
                    <a:sym typeface="Symbol"/>
                  </a:rPr>
                  <a:t>AHB</a:t>
                </a:r>
                <a:r>
                  <a:rPr lang="en-US" dirty="0">
                    <a:sym typeface="Symbol"/>
                  </a:rPr>
                  <a:t> and </a:t>
                </a:r>
                <a:r>
                  <a:rPr lang="en-US" i="1" dirty="0">
                    <a:sym typeface="Symbol"/>
                  </a:rPr>
                  <a:t>BHD</a:t>
                </a:r>
                <a:r>
                  <a:rPr lang="en-US" dirty="0">
                    <a:sym typeface="Symbol"/>
                  </a:rPr>
                  <a:t> are a linear pair</a:t>
                </a:r>
              </a:p>
              <a:p>
                <a:r>
                  <a:rPr lang="en-US" dirty="0">
                    <a:sym typeface="Symbol"/>
                  </a:rPr>
                  <a:t></a:t>
                </a:r>
                <a:r>
                  <a:rPr lang="en-US" i="1" dirty="0">
                    <a:sym typeface="Symbol"/>
                  </a:rPr>
                  <a:t>AHF</a:t>
                </a:r>
                <a:r>
                  <a:rPr lang="en-US" dirty="0">
                    <a:sym typeface="Symbol"/>
                  </a:rPr>
                  <a:t> and </a:t>
                </a:r>
                <a:r>
                  <a:rPr lang="en-US" i="1" dirty="0">
                    <a:sym typeface="Symbol"/>
                  </a:rPr>
                  <a:t>BHD</a:t>
                </a:r>
                <a:r>
                  <a:rPr lang="en-US" dirty="0">
                    <a:sym typeface="Symbol"/>
                  </a:rPr>
                  <a:t> are vertical angles</a:t>
                </a:r>
              </a:p>
              <a:p>
                <a:r>
                  <a:rPr lang="en-US" i="1" dirty="0">
                    <a:sym typeface="Symbol"/>
                  </a:rPr>
                  <a:t>A</a:t>
                </a:r>
                <a:r>
                  <a:rPr lang="en-US" dirty="0">
                    <a:sym typeface="Symbol"/>
                  </a:rPr>
                  <a:t>, </a:t>
                </a:r>
                <a:r>
                  <a:rPr lang="en-US" i="1" dirty="0">
                    <a:sym typeface="Symbol"/>
                  </a:rPr>
                  <a:t>H</a:t>
                </a:r>
                <a:r>
                  <a:rPr lang="en-US" dirty="0">
                    <a:sym typeface="Symbol"/>
                  </a:rPr>
                  <a:t>, </a:t>
                </a:r>
                <a:r>
                  <a:rPr lang="en-US" i="1" dirty="0">
                    <a:sym typeface="Symbol"/>
                  </a:rPr>
                  <a:t>J</a:t>
                </a:r>
                <a:r>
                  <a:rPr lang="en-US" dirty="0">
                    <a:sym typeface="Symbol"/>
                  </a:rPr>
                  <a:t>, and </a:t>
                </a:r>
                <a:r>
                  <a:rPr lang="en-US" i="1" dirty="0">
                    <a:sym typeface="Symbol"/>
                  </a:rPr>
                  <a:t>D</a:t>
                </a:r>
                <a:r>
                  <a:rPr lang="en-US" dirty="0">
                    <a:sym typeface="Symbol"/>
                  </a:rPr>
                  <a:t> are collinear</a:t>
                </a:r>
              </a:p>
              <a:p>
                <a14:m>
                  <m:oMath xmlns:m="http://schemas.openxmlformats.org/officeDocument/2006/math">
                    <m:acc>
                      <m:accPr>
                        <m:chr m:val="⃡"/>
                        <m:ctrlPr>
                          <a:rPr lang="en-US" b="0" i="1" smtClean="0">
                            <a:latin typeface="Cambria Math" panose="02040503050406030204" pitchFamily="18" charset="0"/>
                            <a:sym typeface="Symbol"/>
                          </a:rPr>
                        </m:ctrlPr>
                      </m:accPr>
                      <m:e>
                        <m:r>
                          <a:rPr lang="en-US" b="0" i="1" smtClean="0">
                            <a:latin typeface="Cambria Math"/>
                            <a:sym typeface="Symbol"/>
                          </a:rPr>
                          <m:t>𝐴𝐷</m:t>
                        </m:r>
                      </m:e>
                    </m:acc>
                  </m:oMath>
                </a14:m>
                <a:r>
                  <a:rPr lang="en-US" dirty="0">
                    <a:sym typeface="Symbol"/>
                  </a:rPr>
                  <a:t> and </a:t>
                </a:r>
                <a14:m>
                  <m:oMath xmlns:m="http://schemas.openxmlformats.org/officeDocument/2006/math">
                    <m:acc>
                      <m:accPr>
                        <m:chr m:val="⃡"/>
                        <m:ctrlPr>
                          <a:rPr lang="en-US" b="0" i="1" smtClean="0">
                            <a:latin typeface="Cambria Math" panose="02040503050406030204" pitchFamily="18" charset="0"/>
                            <a:sym typeface="Symbol"/>
                          </a:rPr>
                        </m:ctrlPr>
                      </m:accPr>
                      <m:e>
                        <m:r>
                          <a:rPr lang="en-US" b="0" i="1" smtClean="0">
                            <a:latin typeface="Cambria Math"/>
                            <a:sym typeface="Symbol"/>
                          </a:rPr>
                          <m:t>𝐵𝐹</m:t>
                        </m:r>
                      </m:e>
                    </m:acc>
                  </m:oMath>
                </a14:m>
                <a:r>
                  <a:rPr lang="en-US" dirty="0">
                    <a:sym typeface="Symbol"/>
                  </a:rPr>
                  <a:t> intersect at </a:t>
                </a:r>
                <a:r>
                  <a:rPr lang="en-US" i="1" dirty="0">
                    <a:sym typeface="Symbol"/>
                  </a:rPr>
                  <a:t>H</a:t>
                </a:r>
                <a:endParaRPr lang="en-US" i="1" dirty="0"/>
              </a:p>
            </p:txBody>
          </p:sp>
        </mc:Choice>
        <mc:Fallback xmlns="">
          <p:sp>
            <p:nvSpPr>
              <p:cNvPr id="5" name="Content Placeholder 4"/>
              <p:cNvSpPr>
                <a:spLocks noGrp="1" noRot="1" noChangeAspect="1" noMove="1" noResize="1" noEditPoints="1" noAdjustHandles="1" noChangeArrowheads="1" noChangeShapeType="1" noTextEdit="1"/>
              </p:cNvSpPr>
              <p:nvPr>
                <p:ph sz="half" idx="1"/>
              </p:nvPr>
            </p:nvSpPr>
            <p:spPr>
              <a:xfrm>
                <a:off x="0" y="1894379"/>
                <a:ext cx="6019799" cy="4598495"/>
              </a:xfrm>
              <a:blipFill>
                <a:blip r:embed="rId3"/>
                <a:stretch>
                  <a:fillRect l="-1722" t="-1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5"/>
              <p:cNvSpPr>
                <a:spLocks noGrp="1"/>
              </p:cNvSpPr>
              <p:nvPr>
                <p:ph sz="half" idx="2"/>
              </p:nvPr>
            </p:nvSpPr>
            <p:spPr>
              <a:xfrm>
                <a:off x="6173402" y="3063549"/>
                <a:ext cx="6018597" cy="3794451"/>
              </a:xfrm>
            </p:spPr>
            <p:txBody>
              <a:bodyPr>
                <a:normAutofit fontScale="85000" lnSpcReduction="20000"/>
              </a:bodyPr>
              <a:lstStyle/>
              <a:p>
                <a:pPr>
                  <a:buNone/>
                </a:pPr>
                <a:r>
                  <a:rPr lang="en-US" u="sng" dirty="0"/>
                  <a:t>You cannot Assume</a:t>
                </a:r>
              </a:p>
              <a:p>
                <a:r>
                  <a:rPr lang="en-US" i="1" dirty="0"/>
                  <a:t>G</a:t>
                </a:r>
                <a:r>
                  <a:rPr lang="en-US" dirty="0"/>
                  <a:t>, </a:t>
                </a:r>
                <a:r>
                  <a:rPr lang="en-US" i="1" dirty="0"/>
                  <a:t>F</a:t>
                </a:r>
                <a:r>
                  <a:rPr lang="en-US" dirty="0"/>
                  <a:t>, and </a:t>
                </a:r>
                <a:r>
                  <a:rPr lang="en-US" i="1" dirty="0"/>
                  <a:t>E</a:t>
                </a:r>
                <a:r>
                  <a:rPr lang="en-US" dirty="0"/>
                  <a:t> are collinear</a:t>
                </a:r>
              </a:p>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a:rPr>
                          <m:t>𝐵𝐹</m:t>
                        </m:r>
                      </m:e>
                    </m:acc>
                  </m:oMath>
                </a14:m>
                <a:r>
                  <a:rPr lang="en-US" dirty="0"/>
                  <a:t> and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a:rPr>
                          <m:t>𝐶𝐸</m:t>
                        </m:r>
                      </m:e>
                    </m:acc>
                  </m:oMath>
                </a14:m>
                <a:r>
                  <a:rPr lang="en-US" dirty="0"/>
                  <a:t> intersect</a:t>
                </a:r>
              </a:p>
              <a:p>
                <a14:m>
                  <m:oMath xmlns:m="http://schemas.openxmlformats.org/officeDocument/2006/math">
                    <m:acc>
                      <m:accPr>
                        <m:chr m:val="⃡"/>
                        <m:ctrlPr>
                          <a:rPr lang="en-US" i="1">
                            <a:latin typeface="Cambria Math" panose="02040503050406030204" pitchFamily="18" charset="0"/>
                          </a:rPr>
                        </m:ctrlPr>
                      </m:accPr>
                      <m:e>
                        <m:r>
                          <a:rPr lang="en-US" i="1">
                            <a:latin typeface="Cambria Math"/>
                          </a:rPr>
                          <m:t>𝐵𝐹</m:t>
                        </m:r>
                      </m:e>
                    </m:acc>
                  </m:oMath>
                </a14:m>
                <a:r>
                  <a:rPr lang="en-US" dirty="0"/>
                  <a:t> and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𝐶𝐸</m:t>
                        </m:r>
                      </m:e>
                    </m:acc>
                  </m:oMath>
                </a14:m>
                <a:r>
                  <a:rPr lang="en-US" dirty="0"/>
                  <a:t> do not intersect</a:t>
                </a:r>
              </a:p>
              <a:p>
                <a:r>
                  <a:rPr lang="en-US" dirty="0">
                    <a:sym typeface="Symbol"/>
                  </a:rPr>
                  <a:t></a:t>
                </a:r>
                <a:r>
                  <a:rPr lang="en-US" i="1" dirty="0">
                    <a:sym typeface="Symbol"/>
                  </a:rPr>
                  <a:t>BHA</a:t>
                </a:r>
                <a:r>
                  <a:rPr lang="en-US" dirty="0">
                    <a:sym typeface="Symbol"/>
                  </a:rPr>
                  <a:t>  </a:t>
                </a:r>
                <a:r>
                  <a:rPr lang="en-US" i="1" dirty="0">
                    <a:sym typeface="Symbol"/>
                  </a:rPr>
                  <a:t>CJA</a:t>
                </a:r>
              </a:p>
              <a:p>
                <a14:m>
                  <m:oMath xmlns:m="http://schemas.openxmlformats.org/officeDocument/2006/math">
                    <m:acc>
                      <m:accPr>
                        <m:chr m:val="⃡"/>
                        <m:ctrlPr>
                          <a:rPr lang="en-US" b="0" i="1" smtClean="0">
                            <a:latin typeface="Cambria Math" panose="02040503050406030204" pitchFamily="18" charset="0"/>
                            <a:sym typeface="Symbol"/>
                          </a:rPr>
                        </m:ctrlPr>
                      </m:accPr>
                      <m:e>
                        <m:r>
                          <a:rPr lang="en-US" b="0" i="1" smtClean="0">
                            <a:latin typeface="Cambria Math"/>
                            <a:sym typeface="Symbol"/>
                          </a:rPr>
                          <m:t>𝐴𝐷</m:t>
                        </m:r>
                      </m:e>
                    </m:acc>
                    <m:r>
                      <a:rPr lang="en-US" b="0" i="1" smtClean="0">
                        <a:latin typeface="Cambria Math"/>
                        <a:sym typeface="Symbol"/>
                      </a:rPr>
                      <m:t>⊥</m:t>
                    </m:r>
                    <m:acc>
                      <m:accPr>
                        <m:chr m:val="⃡"/>
                        <m:ctrlPr>
                          <a:rPr lang="en-US" b="0" i="1" smtClean="0">
                            <a:latin typeface="Cambria Math" panose="02040503050406030204" pitchFamily="18" charset="0"/>
                            <a:sym typeface="Symbol"/>
                          </a:rPr>
                        </m:ctrlPr>
                      </m:accPr>
                      <m:e>
                        <m:r>
                          <a:rPr lang="en-US" b="0" i="1" smtClean="0">
                            <a:latin typeface="Cambria Math"/>
                            <a:sym typeface="Symbol"/>
                          </a:rPr>
                          <m:t>𝐵𝐹</m:t>
                        </m:r>
                      </m:e>
                    </m:acc>
                  </m:oMath>
                </a14:m>
                <a:endParaRPr lang="en-US" dirty="0">
                  <a:sym typeface="Symbol"/>
                </a:endParaRPr>
              </a:p>
              <a:p>
                <a:r>
                  <a:rPr lang="en-US" dirty="0" err="1">
                    <a:sym typeface="Symbol"/>
                  </a:rPr>
                  <a:t>m</a:t>
                </a:r>
                <a:r>
                  <a:rPr lang="en-US" i="1" dirty="0" err="1">
                    <a:sym typeface="Symbol"/>
                  </a:rPr>
                  <a:t>AHB</a:t>
                </a:r>
                <a:r>
                  <a:rPr lang="en-US" dirty="0">
                    <a:sym typeface="Symbol"/>
                  </a:rPr>
                  <a:t> = 90°</a:t>
                </a:r>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half" idx="2"/>
              </p:nvPr>
            </p:nvSpPr>
            <p:spPr>
              <a:xfrm>
                <a:off x="6173402" y="3063549"/>
                <a:ext cx="6018597" cy="3794451"/>
              </a:xfrm>
              <a:blipFill>
                <a:blip r:embed="rId4"/>
                <a:stretch>
                  <a:fillRect l="-1824" t="-1608" b="-482"/>
                </a:stretch>
              </a:blipFill>
            </p:spPr>
            <p:txBody>
              <a:bodyPr/>
              <a:lstStyle/>
              <a:p>
                <a:r>
                  <a:rPr lang="en-US">
                    <a:noFill/>
                  </a:rPr>
                  <a:t> </a:t>
                </a:r>
              </a:p>
            </p:txBody>
          </p:sp>
        </mc:Fallback>
      </mc:AlternateContent>
      <p:sp>
        <p:nvSpPr>
          <p:cNvPr id="4" name="TextBox 3"/>
          <p:cNvSpPr txBox="1"/>
          <p:nvPr/>
        </p:nvSpPr>
        <p:spPr>
          <a:xfrm>
            <a:off x="609600" y="1143000"/>
            <a:ext cx="7823200" cy="6667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3733" dirty="0"/>
              <a:t>Interpreting a Diagram</a:t>
            </a:r>
          </a:p>
        </p:txBody>
      </p:sp>
      <p:grpSp>
        <p:nvGrpSpPr>
          <p:cNvPr id="3" name="Group 2">
            <a:extLst>
              <a:ext uri="{FF2B5EF4-FFF2-40B4-BE49-F238E27FC236}">
                <a16:creationId xmlns:a16="http://schemas.microsoft.com/office/drawing/2014/main" id="{D1032ECA-96AF-4CA3-A81A-88AF372AB2D7}"/>
              </a:ext>
            </a:extLst>
          </p:cNvPr>
          <p:cNvGrpSpPr/>
          <p:nvPr/>
        </p:nvGrpSpPr>
        <p:grpSpPr>
          <a:xfrm>
            <a:off x="6096000" y="83975"/>
            <a:ext cx="5994400" cy="2971800"/>
            <a:chOff x="6096000" y="83975"/>
            <a:chExt cx="5994400" cy="2971800"/>
          </a:xfrm>
        </p:grpSpPr>
        <p:grpSp>
          <p:nvGrpSpPr>
            <p:cNvPr id="35" name="Group 34"/>
            <p:cNvGrpSpPr/>
            <p:nvPr/>
          </p:nvGrpSpPr>
          <p:grpSpPr>
            <a:xfrm>
              <a:off x="6096000" y="83975"/>
              <a:ext cx="5994400" cy="2971800"/>
              <a:chOff x="4419600" y="1143000"/>
              <a:chExt cx="4495800" cy="2971800"/>
            </a:xfrm>
          </p:grpSpPr>
          <p:sp>
            <p:nvSpPr>
              <p:cNvPr id="7" name="Parallelogram 6"/>
              <p:cNvSpPr/>
              <p:nvPr/>
            </p:nvSpPr>
            <p:spPr>
              <a:xfrm>
                <a:off x="4419600" y="1143000"/>
                <a:ext cx="4495800" cy="2971800"/>
              </a:xfrm>
              <a:prstGeom prst="parallelogram">
                <a:avLst>
                  <a:gd name="adj" fmla="val 31838"/>
                </a:avLst>
              </a:prstGeom>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i="1" dirty="0"/>
              </a:p>
            </p:txBody>
          </p:sp>
          <p:cxnSp>
            <p:nvCxnSpPr>
              <p:cNvPr id="9" name="Straight Arrow Connector 8"/>
              <p:cNvCxnSpPr/>
              <p:nvPr/>
            </p:nvCxnSpPr>
            <p:spPr>
              <a:xfrm>
                <a:off x="5105400" y="2209800"/>
                <a:ext cx="2971800" cy="1295400"/>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V="1">
                <a:off x="4762500" y="2476500"/>
                <a:ext cx="2362200" cy="304800"/>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V="1">
                <a:off x="5982494" y="2477294"/>
                <a:ext cx="2285206" cy="380206"/>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5791200" y="16764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i="1"/>
              </a:p>
            </p:txBody>
          </p:sp>
          <p:sp>
            <p:nvSpPr>
              <p:cNvPr id="19" name="Oval 18"/>
              <p:cNvSpPr/>
              <p:nvPr/>
            </p:nvSpPr>
            <p:spPr>
              <a:xfrm>
                <a:off x="6979920" y="19812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i="1"/>
              </a:p>
            </p:txBody>
          </p:sp>
          <p:sp>
            <p:nvSpPr>
              <p:cNvPr id="20" name="Oval 19"/>
              <p:cNvSpPr/>
              <p:nvPr/>
            </p:nvSpPr>
            <p:spPr>
              <a:xfrm>
                <a:off x="5410200" y="23241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i="1"/>
              </a:p>
            </p:txBody>
          </p:sp>
          <p:sp>
            <p:nvSpPr>
              <p:cNvPr id="21" name="Oval 20"/>
              <p:cNvSpPr/>
              <p:nvPr/>
            </p:nvSpPr>
            <p:spPr>
              <a:xfrm>
                <a:off x="6004560" y="33528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i="1"/>
              </a:p>
            </p:txBody>
          </p:sp>
          <p:sp>
            <p:nvSpPr>
              <p:cNvPr id="22" name="Oval 21"/>
              <p:cNvSpPr/>
              <p:nvPr/>
            </p:nvSpPr>
            <p:spPr>
              <a:xfrm>
                <a:off x="7200900" y="32766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i="1"/>
              </a:p>
            </p:txBody>
          </p:sp>
          <p:sp>
            <p:nvSpPr>
              <p:cNvPr id="23" name="Oval 22"/>
              <p:cNvSpPr/>
              <p:nvPr/>
            </p:nvSpPr>
            <p:spPr>
              <a:xfrm>
                <a:off x="7772400" y="33528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i="1"/>
              </a:p>
            </p:txBody>
          </p:sp>
          <p:sp>
            <p:nvSpPr>
              <p:cNvPr id="24" name="Oval 23"/>
              <p:cNvSpPr/>
              <p:nvPr/>
            </p:nvSpPr>
            <p:spPr>
              <a:xfrm>
                <a:off x="4953000" y="35814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i="1"/>
              </a:p>
            </p:txBody>
          </p:sp>
          <p:sp>
            <p:nvSpPr>
              <p:cNvPr id="25" name="TextBox 24"/>
              <p:cNvSpPr txBox="1"/>
              <p:nvPr/>
            </p:nvSpPr>
            <p:spPr>
              <a:xfrm>
                <a:off x="5006340" y="3429000"/>
                <a:ext cx="381000" cy="461665"/>
              </a:xfrm>
              <a:prstGeom prst="rect">
                <a:avLst/>
              </a:prstGeom>
              <a:noFill/>
            </p:spPr>
            <p:txBody>
              <a:bodyPr wrap="square" rtlCol="0">
                <a:spAutoFit/>
              </a:bodyPr>
              <a:lstStyle/>
              <a:p>
                <a:r>
                  <a:rPr lang="en-US" sz="2400" i="1" dirty="0">
                    <a:solidFill>
                      <a:schemeClr val="bg1"/>
                    </a:solidFill>
                  </a:rPr>
                  <a:t>G</a:t>
                </a:r>
              </a:p>
            </p:txBody>
          </p:sp>
          <p:sp>
            <p:nvSpPr>
              <p:cNvPr id="26" name="TextBox 25"/>
              <p:cNvSpPr txBox="1"/>
              <p:nvPr/>
            </p:nvSpPr>
            <p:spPr>
              <a:xfrm>
                <a:off x="6019800" y="3124200"/>
                <a:ext cx="381000" cy="461665"/>
              </a:xfrm>
              <a:prstGeom prst="rect">
                <a:avLst/>
              </a:prstGeom>
              <a:noFill/>
            </p:spPr>
            <p:txBody>
              <a:bodyPr wrap="square" rtlCol="0">
                <a:spAutoFit/>
              </a:bodyPr>
              <a:lstStyle/>
              <a:p>
                <a:r>
                  <a:rPr lang="en-US" sz="2400" i="1" dirty="0">
                    <a:solidFill>
                      <a:schemeClr val="bg1"/>
                    </a:solidFill>
                  </a:rPr>
                  <a:t>F</a:t>
                </a:r>
              </a:p>
            </p:txBody>
          </p:sp>
          <p:sp>
            <p:nvSpPr>
              <p:cNvPr id="27" name="TextBox 26"/>
              <p:cNvSpPr txBox="1"/>
              <p:nvPr/>
            </p:nvSpPr>
            <p:spPr>
              <a:xfrm>
                <a:off x="5158740" y="2297668"/>
                <a:ext cx="381000" cy="461665"/>
              </a:xfrm>
              <a:prstGeom prst="rect">
                <a:avLst/>
              </a:prstGeom>
              <a:noFill/>
            </p:spPr>
            <p:txBody>
              <a:bodyPr wrap="square" rtlCol="0">
                <a:spAutoFit/>
              </a:bodyPr>
              <a:lstStyle/>
              <a:p>
                <a:r>
                  <a:rPr lang="en-US" sz="2400" i="1" dirty="0">
                    <a:solidFill>
                      <a:schemeClr val="bg1"/>
                    </a:solidFill>
                  </a:rPr>
                  <a:t>A</a:t>
                </a:r>
              </a:p>
            </p:txBody>
          </p:sp>
          <p:sp>
            <p:nvSpPr>
              <p:cNvPr id="28" name="TextBox 27"/>
              <p:cNvSpPr txBox="1"/>
              <p:nvPr/>
            </p:nvSpPr>
            <p:spPr>
              <a:xfrm>
                <a:off x="5692140" y="2491740"/>
                <a:ext cx="381000" cy="461665"/>
              </a:xfrm>
              <a:prstGeom prst="rect">
                <a:avLst/>
              </a:prstGeom>
              <a:noFill/>
            </p:spPr>
            <p:txBody>
              <a:bodyPr wrap="square" rtlCol="0">
                <a:spAutoFit/>
              </a:bodyPr>
              <a:lstStyle/>
              <a:p>
                <a:r>
                  <a:rPr lang="en-US" sz="2400" i="1" dirty="0">
                    <a:solidFill>
                      <a:schemeClr val="bg1"/>
                    </a:solidFill>
                  </a:rPr>
                  <a:t>H</a:t>
                </a:r>
              </a:p>
            </p:txBody>
          </p:sp>
          <p:sp>
            <p:nvSpPr>
              <p:cNvPr id="29" name="TextBox 28"/>
              <p:cNvSpPr txBox="1"/>
              <p:nvPr/>
            </p:nvSpPr>
            <p:spPr>
              <a:xfrm>
                <a:off x="5486400" y="1524000"/>
                <a:ext cx="381000" cy="461665"/>
              </a:xfrm>
              <a:prstGeom prst="rect">
                <a:avLst/>
              </a:prstGeom>
              <a:noFill/>
            </p:spPr>
            <p:txBody>
              <a:bodyPr wrap="square" rtlCol="0">
                <a:spAutoFit/>
              </a:bodyPr>
              <a:lstStyle/>
              <a:p>
                <a:r>
                  <a:rPr lang="en-US" sz="2400" i="1" dirty="0">
                    <a:solidFill>
                      <a:schemeClr val="bg1"/>
                    </a:solidFill>
                  </a:rPr>
                  <a:t>B</a:t>
                </a:r>
              </a:p>
            </p:txBody>
          </p:sp>
          <p:sp>
            <p:nvSpPr>
              <p:cNvPr id="30" name="TextBox 29"/>
              <p:cNvSpPr txBox="1"/>
              <p:nvPr/>
            </p:nvSpPr>
            <p:spPr>
              <a:xfrm>
                <a:off x="6934200" y="3276600"/>
                <a:ext cx="381000" cy="461665"/>
              </a:xfrm>
              <a:prstGeom prst="rect">
                <a:avLst/>
              </a:prstGeom>
              <a:noFill/>
            </p:spPr>
            <p:txBody>
              <a:bodyPr wrap="square" rtlCol="0">
                <a:spAutoFit/>
              </a:bodyPr>
              <a:lstStyle/>
              <a:p>
                <a:r>
                  <a:rPr lang="en-US" sz="2400" i="1" dirty="0">
                    <a:solidFill>
                      <a:schemeClr val="bg1"/>
                    </a:solidFill>
                  </a:rPr>
                  <a:t>E</a:t>
                </a:r>
              </a:p>
            </p:txBody>
          </p:sp>
          <p:sp>
            <p:nvSpPr>
              <p:cNvPr id="31" name="TextBox 30"/>
              <p:cNvSpPr txBox="1"/>
              <p:nvPr/>
            </p:nvSpPr>
            <p:spPr>
              <a:xfrm>
                <a:off x="7200900" y="2718328"/>
                <a:ext cx="381000" cy="461665"/>
              </a:xfrm>
              <a:prstGeom prst="rect">
                <a:avLst/>
              </a:prstGeom>
              <a:noFill/>
            </p:spPr>
            <p:txBody>
              <a:bodyPr wrap="square" rtlCol="0">
                <a:spAutoFit/>
              </a:bodyPr>
              <a:lstStyle/>
              <a:p>
                <a:r>
                  <a:rPr lang="en-US" sz="2400" i="1" dirty="0">
                    <a:solidFill>
                      <a:schemeClr val="bg1"/>
                    </a:solidFill>
                  </a:rPr>
                  <a:t>J</a:t>
                </a:r>
              </a:p>
            </p:txBody>
          </p:sp>
          <p:sp>
            <p:nvSpPr>
              <p:cNvPr id="32" name="TextBox 31"/>
              <p:cNvSpPr txBox="1"/>
              <p:nvPr/>
            </p:nvSpPr>
            <p:spPr>
              <a:xfrm>
                <a:off x="6705600" y="1905000"/>
                <a:ext cx="381000" cy="461665"/>
              </a:xfrm>
              <a:prstGeom prst="rect">
                <a:avLst/>
              </a:prstGeom>
              <a:noFill/>
            </p:spPr>
            <p:txBody>
              <a:bodyPr wrap="square" rtlCol="0">
                <a:spAutoFit/>
              </a:bodyPr>
              <a:lstStyle/>
              <a:p>
                <a:r>
                  <a:rPr lang="en-US" sz="2400" i="1" dirty="0">
                    <a:solidFill>
                      <a:schemeClr val="bg1"/>
                    </a:solidFill>
                  </a:rPr>
                  <a:t>C</a:t>
                </a:r>
              </a:p>
            </p:txBody>
          </p:sp>
          <p:sp>
            <p:nvSpPr>
              <p:cNvPr id="33" name="TextBox 32"/>
              <p:cNvSpPr txBox="1"/>
              <p:nvPr/>
            </p:nvSpPr>
            <p:spPr>
              <a:xfrm>
                <a:off x="7772400" y="3048000"/>
                <a:ext cx="381000" cy="461665"/>
              </a:xfrm>
              <a:prstGeom prst="rect">
                <a:avLst/>
              </a:prstGeom>
              <a:noFill/>
            </p:spPr>
            <p:txBody>
              <a:bodyPr wrap="square" rtlCol="0">
                <a:spAutoFit/>
              </a:bodyPr>
              <a:lstStyle/>
              <a:p>
                <a:r>
                  <a:rPr lang="en-US" sz="2400" i="1" dirty="0">
                    <a:solidFill>
                      <a:schemeClr val="bg1"/>
                    </a:solidFill>
                  </a:rPr>
                  <a:t>D</a:t>
                </a:r>
              </a:p>
            </p:txBody>
          </p:sp>
          <p:sp>
            <p:nvSpPr>
              <p:cNvPr id="34" name="TextBox 33"/>
              <p:cNvSpPr txBox="1"/>
              <p:nvPr/>
            </p:nvSpPr>
            <p:spPr>
              <a:xfrm>
                <a:off x="8458200" y="1219200"/>
                <a:ext cx="381000" cy="461665"/>
              </a:xfrm>
              <a:prstGeom prst="rect">
                <a:avLst/>
              </a:prstGeom>
              <a:noFill/>
            </p:spPr>
            <p:txBody>
              <a:bodyPr wrap="square" rtlCol="0">
                <a:spAutoFit/>
              </a:bodyPr>
              <a:lstStyle/>
              <a:p>
                <a:r>
                  <a:rPr lang="en-US" sz="2400" b="1" i="1" dirty="0">
                    <a:solidFill>
                      <a:schemeClr val="bg1"/>
                    </a:solidFill>
                  </a:rPr>
                  <a:t>P</a:t>
                </a:r>
              </a:p>
            </p:txBody>
          </p:sp>
        </p:grpSp>
        <p:sp>
          <p:nvSpPr>
            <p:cNvPr id="36" name="Oval 35">
              <a:extLst>
                <a:ext uri="{FF2B5EF4-FFF2-40B4-BE49-F238E27FC236}">
                  <a16:creationId xmlns:a16="http://schemas.microsoft.com/office/drawing/2014/main" id="{B06499D7-4714-40DB-B5B0-03043FAC6C1B}"/>
                </a:ext>
              </a:extLst>
            </p:cNvPr>
            <p:cNvSpPr/>
            <p:nvPr/>
          </p:nvSpPr>
          <p:spPr>
            <a:xfrm>
              <a:off x="8063093" y="1485121"/>
              <a:ext cx="1016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i="1"/>
            </a:p>
          </p:txBody>
        </p:sp>
        <p:sp>
          <p:nvSpPr>
            <p:cNvPr id="37" name="Oval 36">
              <a:extLst>
                <a:ext uri="{FF2B5EF4-FFF2-40B4-BE49-F238E27FC236}">
                  <a16:creationId xmlns:a16="http://schemas.microsoft.com/office/drawing/2014/main" id="{2CF090C2-E387-40D8-BFD2-42C991C65963}"/>
                </a:ext>
              </a:extLst>
            </p:cNvPr>
            <p:cNvSpPr/>
            <p:nvPr/>
          </p:nvSpPr>
          <p:spPr>
            <a:xfrm>
              <a:off x="9761271" y="2026284"/>
              <a:ext cx="1016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i="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 </a:t>
            </a:r>
            <a:r>
              <a:rPr lang="en-US" b="0" dirty="0"/>
              <a:t>Postulates and Diagrams</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dirty="0"/>
                  <a:t>Sketch a diagram showing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a:rPr>
                          <m:t>𝐹𝐻</m:t>
                        </m:r>
                      </m:e>
                    </m:acc>
                    <m:r>
                      <a:rPr lang="en-US" b="0" i="1" smtClean="0">
                        <a:latin typeface="Cambria Math"/>
                      </a:rPr>
                      <m:t>⊥</m:t>
                    </m:r>
                    <m:bar>
                      <m:barPr>
                        <m:pos m:val="top"/>
                        <m:ctrlPr>
                          <a:rPr lang="en-US" b="0" i="1" smtClean="0">
                            <a:latin typeface="Cambria Math" panose="02040503050406030204" pitchFamily="18" charset="0"/>
                          </a:rPr>
                        </m:ctrlPr>
                      </m:barPr>
                      <m:e>
                        <m:r>
                          <a:rPr lang="en-US" b="0" i="1" smtClean="0">
                            <a:latin typeface="Cambria Math"/>
                          </a:rPr>
                          <m:t>𝐸𝐺</m:t>
                        </m:r>
                      </m:e>
                    </m:bar>
                  </m:oMath>
                </a14:m>
                <a:r>
                  <a:rPr lang="en-US" dirty="0">
                    <a:sym typeface="Symbol"/>
                  </a:rPr>
                  <a:t> at its midpoint </a:t>
                </a:r>
                <a:r>
                  <a:rPr lang="en-US" i="1" dirty="0">
                    <a:sym typeface="Symbol"/>
                  </a:rPr>
                  <a:t>M</a:t>
                </a:r>
                <a:r>
                  <a:rPr lang="en-US" dirty="0">
                    <a:sym typeface="Symbol"/>
                  </a:rPr>
                  <a:t>.</a:t>
                </a:r>
                <a:r>
                  <a:rPr lang="en-US" dirty="0"/>
                  <a:t> </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a:blip r:embed="rId3"/>
                <a:stretch>
                  <a:fillRect l="-1000"/>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 </a:t>
            </a:r>
            <a:r>
              <a:rPr lang="en-US" b="0" dirty="0"/>
              <a:t>Postulates and Diagrams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Which of the follow cannot be assumed.</a:t>
                </a:r>
              </a:p>
              <a:p>
                <a:pPr>
                  <a:buNone/>
                </a:pPr>
                <a:endParaRPr lang="en-US" dirty="0"/>
              </a:p>
              <a:p>
                <a:r>
                  <a:rPr lang="en-US" i="1" dirty="0"/>
                  <a:t>A</a:t>
                </a:r>
                <a:r>
                  <a:rPr lang="en-US" dirty="0"/>
                  <a:t>, </a:t>
                </a:r>
                <a:r>
                  <a:rPr lang="en-US" i="1" dirty="0"/>
                  <a:t>B</a:t>
                </a:r>
                <a:r>
                  <a:rPr lang="en-US" dirty="0"/>
                  <a:t>, and </a:t>
                </a:r>
                <a:r>
                  <a:rPr lang="en-US" i="1" dirty="0"/>
                  <a:t>C</a:t>
                </a:r>
                <a:r>
                  <a:rPr lang="en-US" dirty="0"/>
                  <a:t> are collinear</a:t>
                </a:r>
              </a:p>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a:rPr>
                          <m:t>𝐸𝐹</m:t>
                        </m:r>
                      </m:e>
                    </m:acc>
                  </m:oMath>
                </a14:m>
                <a:r>
                  <a:rPr lang="en-US" dirty="0"/>
                  <a:t> </a:t>
                </a:r>
                <a:r>
                  <a:rPr lang="en-US" dirty="0">
                    <a:sym typeface="Symbol"/>
                  </a:rPr>
                  <a:t> line ℓ</a:t>
                </a:r>
              </a:p>
              <a:p>
                <a14:m>
                  <m:oMath xmlns:m="http://schemas.openxmlformats.org/officeDocument/2006/math">
                    <m:acc>
                      <m:accPr>
                        <m:chr m:val="⃡"/>
                        <m:ctrlPr>
                          <a:rPr lang="en-US" b="0" i="1" smtClean="0">
                            <a:latin typeface="Cambria Math" panose="02040503050406030204" pitchFamily="18" charset="0"/>
                            <a:sym typeface="Symbol"/>
                          </a:rPr>
                        </m:ctrlPr>
                      </m:accPr>
                      <m:e>
                        <m:r>
                          <a:rPr lang="en-US" b="0" i="1" smtClean="0">
                            <a:latin typeface="Cambria Math"/>
                            <a:sym typeface="Symbol"/>
                          </a:rPr>
                          <m:t>𝐵𝐶</m:t>
                        </m:r>
                      </m:e>
                    </m:acc>
                  </m:oMath>
                </a14:m>
                <a:r>
                  <a:rPr lang="en-US" dirty="0">
                    <a:sym typeface="Symbol"/>
                  </a:rPr>
                  <a:t>  plane </a:t>
                </a:r>
                <a14:m>
                  <m:oMath xmlns:m="http://schemas.openxmlformats.org/officeDocument/2006/math">
                    <m:r>
                      <a:rPr lang="en-US" b="0" i="1" smtClean="0">
                        <a:latin typeface="Cambria Math"/>
                        <a:sym typeface="Symbol"/>
                      </a:rPr>
                      <m:t>ℛ</m:t>
                    </m:r>
                  </m:oMath>
                </a14:m>
                <a:endParaRPr lang="en-US" dirty="0">
                  <a:sym typeface="Symbol"/>
                </a:endParaRPr>
              </a:p>
              <a:p>
                <a14:m>
                  <m:oMath xmlns:m="http://schemas.openxmlformats.org/officeDocument/2006/math">
                    <m:acc>
                      <m:accPr>
                        <m:chr m:val="⃡"/>
                        <m:ctrlPr>
                          <a:rPr lang="en-US" b="0" i="1" smtClean="0">
                            <a:latin typeface="Cambria Math" panose="02040503050406030204" pitchFamily="18" charset="0"/>
                            <a:sym typeface="Symbol"/>
                          </a:rPr>
                        </m:ctrlPr>
                      </m:accPr>
                      <m:e>
                        <m:r>
                          <a:rPr lang="en-US" b="0" i="1" smtClean="0">
                            <a:latin typeface="Cambria Math"/>
                            <a:sym typeface="Symbol"/>
                          </a:rPr>
                          <m:t>𝐸𝐹</m:t>
                        </m:r>
                      </m:e>
                    </m:acc>
                  </m:oMath>
                </a14:m>
                <a:r>
                  <a:rPr lang="en-US" dirty="0">
                    <a:sym typeface="Symbol"/>
                  </a:rPr>
                  <a:t> intersects </a:t>
                </a:r>
                <a14:m>
                  <m:oMath xmlns:m="http://schemas.openxmlformats.org/officeDocument/2006/math">
                    <m:acc>
                      <m:accPr>
                        <m:chr m:val="⃡"/>
                        <m:ctrlPr>
                          <a:rPr lang="en-US" b="0" i="1" smtClean="0">
                            <a:latin typeface="Cambria Math" panose="02040503050406030204" pitchFamily="18" charset="0"/>
                            <a:sym typeface="Symbol"/>
                          </a:rPr>
                        </m:ctrlPr>
                      </m:accPr>
                      <m:e>
                        <m:r>
                          <a:rPr lang="en-US" b="0" i="1" smtClean="0">
                            <a:latin typeface="Cambria Math"/>
                            <a:sym typeface="Symbol"/>
                          </a:rPr>
                          <m:t>𝐴𝐶</m:t>
                        </m:r>
                      </m:e>
                    </m:acc>
                  </m:oMath>
                </a14:m>
                <a:r>
                  <a:rPr lang="en-US" dirty="0">
                    <a:sym typeface="Symbol"/>
                  </a:rPr>
                  <a:t> at </a:t>
                </a:r>
                <a:r>
                  <a:rPr lang="en-US" i="1" dirty="0">
                    <a:sym typeface="Symbol"/>
                  </a:rPr>
                  <a:t>B</a:t>
                </a:r>
              </a:p>
              <a:p>
                <a:r>
                  <a:rPr lang="en-US" dirty="0">
                    <a:sym typeface="Symbol"/>
                  </a:rPr>
                  <a:t>line ℓ  </a:t>
                </a:r>
                <a14:m>
                  <m:oMath xmlns:m="http://schemas.openxmlformats.org/officeDocument/2006/math">
                    <m:acc>
                      <m:accPr>
                        <m:chr m:val="⃡"/>
                        <m:ctrlPr>
                          <a:rPr lang="en-US" b="0" i="1" smtClean="0">
                            <a:latin typeface="Cambria Math" panose="02040503050406030204" pitchFamily="18" charset="0"/>
                            <a:sym typeface="Symbol"/>
                          </a:rPr>
                        </m:ctrlPr>
                      </m:accPr>
                      <m:e>
                        <m:r>
                          <a:rPr lang="en-US" b="0" i="1" smtClean="0">
                            <a:latin typeface="Cambria Math"/>
                            <a:sym typeface="Symbol"/>
                          </a:rPr>
                          <m:t>𝐴𝐵</m:t>
                        </m:r>
                      </m:e>
                    </m:acc>
                  </m:oMath>
                </a14:m>
                <a:endParaRPr lang="en-US" dirty="0">
                  <a:sym typeface="Symbol"/>
                </a:endParaRPr>
              </a:p>
              <a:p>
                <a:r>
                  <a:rPr lang="en-US" dirty="0"/>
                  <a:t>Points </a:t>
                </a:r>
                <a:r>
                  <a:rPr lang="en-US" i="1" dirty="0"/>
                  <a:t>B</a:t>
                </a:r>
                <a:r>
                  <a:rPr lang="en-US" dirty="0"/>
                  <a:t>, </a:t>
                </a:r>
                <a:r>
                  <a:rPr lang="en-US" i="1" dirty="0"/>
                  <a:t>C</a:t>
                </a:r>
                <a:r>
                  <a:rPr lang="en-US" dirty="0"/>
                  <a:t>, and </a:t>
                </a:r>
                <a:r>
                  <a:rPr lang="en-US" i="1" dirty="0"/>
                  <a:t>X</a:t>
                </a:r>
                <a:r>
                  <a:rPr lang="en-US" dirty="0"/>
                  <a:t> are collinear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00" t="-1417"/>
                </a:stretch>
              </a:blipFill>
            </p:spPr>
            <p:txBody>
              <a:bodyPr/>
              <a:lstStyle/>
              <a:p>
                <a:r>
                  <a:rPr lang="en-US">
                    <a:noFill/>
                  </a:rPr>
                  <a:t> </a:t>
                </a:r>
              </a:p>
            </p:txBody>
          </p:sp>
        </mc:Fallback>
      </mc:AlternateContent>
      <p:grpSp>
        <p:nvGrpSpPr>
          <p:cNvPr id="47" name="Group 46"/>
          <p:cNvGrpSpPr/>
          <p:nvPr/>
        </p:nvGrpSpPr>
        <p:grpSpPr>
          <a:xfrm>
            <a:off x="5283200" y="1585498"/>
            <a:ext cx="6908800" cy="4648200"/>
            <a:chOff x="3962400" y="2057400"/>
            <a:chExt cx="5181600" cy="4648200"/>
          </a:xfrm>
        </p:grpSpPr>
        <p:grpSp>
          <p:nvGrpSpPr>
            <p:cNvPr id="14" name="Group 13"/>
            <p:cNvGrpSpPr/>
            <p:nvPr/>
          </p:nvGrpSpPr>
          <p:grpSpPr>
            <a:xfrm>
              <a:off x="3962400" y="2057400"/>
              <a:ext cx="5181600" cy="4648200"/>
              <a:chOff x="4495800" y="1295400"/>
              <a:chExt cx="5181600" cy="4648200"/>
            </a:xfrm>
          </p:grpSpPr>
          <p:sp>
            <p:nvSpPr>
              <p:cNvPr id="11" name="Parallelogram 10"/>
              <p:cNvSpPr/>
              <p:nvPr/>
            </p:nvSpPr>
            <p:spPr>
              <a:xfrm rot="16200000">
                <a:off x="5638800" y="3810000"/>
                <a:ext cx="2895600" cy="1371600"/>
              </a:xfrm>
              <a:prstGeom prst="parallelogram">
                <a:avLst>
                  <a:gd name="adj" fmla="val 6143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i="1">
                  <a:solidFill>
                    <a:schemeClr val="bg1"/>
                  </a:solidFill>
                </a:endParaRPr>
              </a:p>
            </p:txBody>
          </p:sp>
          <p:sp>
            <p:nvSpPr>
              <p:cNvPr id="13" name="Parallelogram 12"/>
              <p:cNvSpPr/>
              <p:nvPr/>
            </p:nvSpPr>
            <p:spPr>
              <a:xfrm flipH="1">
                <a:off x="6400800" y="3048000"/>
                <a:ext cx="3276600" cy="1143000"/>
              </a:xfrm>
              <a:prstGeom prst="parallelogram">
                <a:avLst>
                  <a:gd name="adj" fmla="val 1215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i="1">
                  <a:solidFill>
                    <a:schemeClr val="bg1"/>
                  </a:solidFill>
                </a:endParaRPr>
              </a:p>
            </p:txBody>
          </p:sp>
          <p:sp>
            <p:nvSpPr>
              <p:cNvPr id="10" name="Parallelogram 9"/>
              <p:cNvSpPr/>
              <p:nvPr/>
            </p:nvSpPr>
            <p:spPr>
              <a:xfrm flipH="1">
                <a:off x="4495800" y="3048000"/>
                <a:ext cx="3276600" cy="1143000"/>
              </a:xfrm>
              <a:prstGeom prst="parallelogram">
                <a:avLst>
                  <a:gd name="adj" fmla="val 1215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i="1">
                  <a:solidFill>
                    <a:schemeClr val="bg1"/>
                  </a:solidFill>
                </a:endParaRPr>
              </a:p>
            </p:txBody>
          </p:sp>
          <p:sp>
            <p:nvSpPr>
              <p:cNvPr id="12" name="Parallelogram 11"/>
              <p:cNvSpPr/>
              <p:nvPr/>
            </p:nvSpPr>
            <p:spPr>
              <a:xfrm rot="16200000">
                <a:off x="5638800" y="2057400"/>
                <a:ext cx="2895600" cy="1371600"/>
              </a:xfrm>
              <a:prstGeom prst="parallelogram">
                <a:avLst>
                  <a:gd name="adj" fmla="val 6257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i="1">
                  <a:solidFill>
                    <a:schemeClr val="bg1"/>
                  </a:solidFill>
                </a:endParaRPr>
              </a:p>
            </p:txBody>
          </p:sp>
        </p:grpSp>
        <p:cxnSp>
          <p:nvCxnSpPr>
            <p:cNvPr id="16" name="Straight Arrow Connector 15"/>
            <p:cNvCxnSpPr/>
            <p:nvPr/>
          </p:nvCxnSpPr>
          <p:spPr>
            <a:xfrm rot="10800000">
              <a:off x="5867400" y="3810000"/>
              <a:ext cx="1371600" cy="114300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181600" y="4114800"/>
              <a:ext cx="1058182" cy="1905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238422" y="3971925"/>
              <a:ext cx="796153" cy="143328"/>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5667375" y="3543300"/>
              <a:ext cx="1143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H="1">
              <a:off x="5781674" y="4562474"/>
              <a:ext cx="923926" cy="9525"/>
            </a:xfrm>
            <a:prstGeom prst="straightConnector1">
              <a:avLst/>
            </a:prstGeom>
            <a:ln w="285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5975350" y="5257800"/>
              <a:ext cx="5334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6200775" y="4076700"/>
              <a:ext cx="76200" cy="76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2400" i="1">
                <a:solidFill>
                  <a:schemeClr val="bg1"/>
                </a:solidFill>
              </a:endParaRPr>
            </a:p>
          </p:txBody>
        </p:sp>
        <p:sp>
          <p:nvSpPr>
            <p:cNvPr id="29" name="Oval 28"/>
            <p:cNvSpPr/>
            <p:nvPr/>
          </p:nvSpPr>
          <p:spPr>
            <a:xfrm>
              <a:off x="6781800" y="3981450"/>
              <a:ext cx="76200" cy="76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2400" i="1">
                <a:solidFill>
                  <a:schemeClr val="bg1"/>
                </a:solidFill>
              </a:endParaRPr>
            </a:p>
          </p:txBody>
        </p:sp>
        <p:sp>
          <p:nvSpPr>
            <p:cNvPr id="30" name="Oval 29"/>
            <p:cNvSpPr/>
            <p:nvPr/>
          </p:nvSpPr>
          <p:spPr>
            <a:xfrm>
              <a:off x="5419725" y="4219575"/>
              <a:ext cx="76200" cy="76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2400" i="1">
                <a:solidFill>
                  <a:schemeClr val="bg1"/>
                </a:solidFill>
              </a:endParaRPr>
            </a:p>
          </p:txBody>
        </p:sp>
        <p:sp>
          <p:nvSpPr>
            <p:cNvPr id="31" name="Oval 30"/>
            <p:cNvSpPr/>
            <p:nvPr/>
          </p:nvSpPr>
          <p:spPr>
            <a:xfrm>
              <a:off x="6210300" y="5181600"/>
              <a:ext cx="76200" cy="76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2400" i="1">
                <a:solidFill>
                  <a:schemeClr val="bg1"/>
                </a:solidFill>
              </a:endParaRPr>
            </a:p>
          </p:txBody>
        </p:sp>
        <p:sp>
          <p:nvSpPr>
            <p:cNvPr id="32" name="Oval 31"/>
            <p:cNvSpPr/>
            <p:nvPr/>
          </p:nvSpPr>
          <p:spPr>
            <a:xfrm>
              <a:off x="6210300" y="3400425"/>
              <a:ext cx="76200" cy="76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2400" i="1">
                <a:solidFill>
                  <a:schemeClr val="bg1"/>
                </a:solidFill>
              </a:endParaRPr>
            </a:p>
          </p:txBody>
        </p:sp>
        <p:sp>
          <p:nvSpPr>
            <p:cNvPr id="33" name="Oval 32"/>
            <p:cNvSpPr/>
            <p:nvPr/>
          </p:nvSpPr>
          <p:spPr>
            <a:xfrm>
              <a:off x="7391400" y="3962400"/>
              <a:ext cx="76200" cy="76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2400" i="1">
                <a:solidFill>
                  <a:schemeClr val="bg1"/>
                </a:solidFill>
              </a:endParaRPr>
            </a:p>
          </p:txBody>
        </p:sp>
        <p:cxnSp>
          <p:nvCxnSpPr>
            <p:cNvPr id="35" name="Straight Connector 34"/>
            <p:cNvCxnSpPr/>
            <p:nvPr/>
          </p:nvCxnSpPr>
          <p:spPr>
            <a:xfrm rot="16200000" flipH="1">
              <a:off x="6248400" y="3886200"/>
              <a:ext cx="1524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6286500" y="4152900"/>
              <a:ext cx="228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391400" y="3962400"/>
              <a:ext cx="457200" cy="461665"/>
            </a:xfrm>
            <a:prstGeom prst="rect">
              <a:avLst/>
            </a:prstGeom>
            <a:noFill/>
          </p:spPr>
          <p:txBody>
            <a:bodyPr wrap="square" rtlCol="0">
              <a:spAutoFit/>
            </a:bodyPr>
            <a:lstStyle/>
            <a:p>
              <a:r>
                <a:rPr lang="en-US" sz="2400" i="1" dirty="0">
                  <a:solidFill>
                    <a:schemeClr val="bg1"/>
                  </a:solidFill>
                </a:rPr>
                <a:t>X</a:t>
              </a:r>
            </a:p>
          </p:txBody>
        </p:sp>
        <p:sp>
          <p:nvSpPr>
            <p:cNvPr id="39" name="TextBox 38"/>
            <p:cNvSpPr txBox="1"/>
            <p:nvPr/>
          </p:nvSpPr>
          <p:spPr>
            <a:xfrm>
              <a:off x="6705600" y="3990976"/>
              <a:ext cx="457200" cy="461665"/>
            </a:xfrm>
            <a:prstGeom prst="rect">
              <a:avLst/>
            </a:prstGeom>
            <a:noFill/>
          </p:spPr>
          <p:txBody>
            <a:bodyPr wrap="square" rtlCol="0">
              <a:spAutoFit/>
            </a:bodyPr>
            <a:lstStyle/>
            <a:p>
              <a:r>
                <a:rPr lang="en-US" sz="2400" i="1" dirty="0">
                  <a:solidFill>
                    <a:schemeClr val="bg1"/>
                  </a:solidFill>
                </a:rPr>
                <a:t>C</a:t>
              </a:r>
            </a:p>
          </p:txBody>
        </p:sp>
        <p:sp>
          <p:nvSpPr>
            <p:cNvPr id="40" name="TextBox 39"/>
            <p:cNvSpPr txBox="1"/>
            <p:nvPr/>
          </p:nvSpPr>
          <p:spPr>
            <a:xfrm>
              <a:off x="5972175" y="4105276"/>
              <a:ext cx="457200" cy="461665"/>
            </a:xfrm>
            <a:prstGeom prst="rect">
              <a:avLst/>
            </a:prstGeom>
            <a:noFill/>
          </p:spPr>
          <p:txBody>
            <a:bodyPr wrap="square" rtlCol="0">
              <a:spAutoFit/>
            </a:bodyPr>
            <a:lstStyle/>
            <a:p>
              <a:r>
                <a:rPr lang="en-US" sz="2400" i="1" dirty="0">
                  <a:solidFill>
                    <a:schemeClr val="bg1"/>
                  </a:solidFill>
                </a:rPr>
                <a:t>B</a:t>
              </a:r>
            </a:p>
          </p:txBody>
        </p:sp>
        <p:sp>
          <p:nvSpPr>
            <p:cNvPr id="41" name="TextBox 40"/>
            <p:cNvSpPr txBox="1"/>
            <p:nvPr/>
          </p:nvSpPr>
          <p:spPr>
            <a:xfrm>
              <a:off x="5334000" y="4238627"/>
              <a:ext cx="457200" cy="461665"/>
            </a:xfrm>
            <a:prstGeom prst="rect">
              <a:avLst/>
            </a:prstGeom>
            <a:noFill/>
          </p:spPr>
          <p:txBody>
            <a:bodyPr wrap="square" rtlCol="0">
              <a:spAutoFit/>
            </a:bodyPr>
            <a:lstStyle/>
            <a:p>
              <a:r>
                <a:rPr lang="en-US" sz="2400" i="1" dirty="0">
                  <a:solidFill>
                    <a:schemeClr val="bg1"/>
                  </a:solidFill>
                </a:rPr>
                <a:t>A</a:t>
              </a:r>
            </a:p>
          </p:txBody>
        </p:sp>
        <p:sp>
          <p:nvSpPr>
            <p:cNvPr id="42" name="TextBox 41"/>
            <p:cNvSpPr txBox="1"/>
            <p:nvPr/>
          </p:nvSpPr>
          <p:spPr>
            <a:xfrm>
              <a:off x="6229350" y="5048251"/>
              <a:ext cx="457200" cy="461665"/>
            </a:xfrm>
            <a:prstGeom prst="rect">
              <a:avLst/>
            </a:prstGeom>
            <a:noFill/>
          </p:spPr>
          <p:txBody>
            <a:bodyPr wrap="square" rtlCol="0">
              <a:spAutoFit/>
            </a:bodyPr>
            <a:lstStyle/>
            <a:p>
              <a:r>
                <a:rPr lang="en-US" sz="2400" i="1" dirty="0">
                  <a:solidFill>
                    <a:schemeClr val="bg1"/>
                  </a:solidFill>
                </a:rPr>
                <a:t>F</a:t>
              </a:r>
            </a:p>
          </p:txBody>
        </p:sp>
        <p:sp>
          <p:nvSpPr>
            <p:cNvPr id="43" name="TextBox 42"/>
            <p:cNvSpPr txBox="1"/>
            <p:nvPr/>
          </p:nvSpPr>
          <p:spPr>
            <a:xfrm>
              <a:off x="6248400" y="3276600"/>
              <a:ext cx="457200" cy="461665"/>
            </a:xfrm>
            <a:prstGeom prst="rect">
              <a:avLst/>
            </a:prstGeom>
            <a:noFill/>
          </p:spPr>
          <p:txBody>
            <a:bodyPr wrap="square" rtlCol="0">
              <a:spAutoFit/>
            </a:bodyPr>
            <a:lstStyle/>
            <a:p>
              <a:r>
                <a:rPr lang="en-US" sz="2400" i="1" dirty="0">
                  <a:solidFill>
                    <a:schemeClr val="bg1"/>
                  </a:solidFill>
                </a:rPr>
                <a:t>E</a:t>
              </a:r>
            </a:p>
          </p:txBody>
        </p:sp>
        <mc:AlternateContent xmlns:mc="http://schemas.openxmlformats.org/markup-compatibility/2006" xmlns:a14="http://schemas.microsoft.com/office/drawing/2010/main">
          <mc:Choice Requires="a14">
            <p:sp>
              <p:nvSpPr>
                <p:cNvPr id="44" name="TextBox 43"/>
                <p:cNvSpPr txBox="1"/>
                <p:nvPr/>
              </p:nvSpPr>
              <p:spPr>
                <a:xfrm>
                  <a:off x="5848350" y="2219327"/>
                  <a:ext cx="4572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bg1"/>
                            </a:solidFill>
                            <a:latin typeface="Cambria Math"/>
                          </a:rPr>
                          <m:t>𝓡</m:t>
                        </m:r>
                      </m:oMath>
                    </m:oMathPara>
                  </a14:m>
                  <a:endParaRPr lang="en-US" sz="2400" b="1" i="1" dirty="0">
                    <a:solidFill>
                      <a:schemeClr val="bg1"/>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5848350" y="2219327"/>
                  <a:ext cx="457200"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8534400" y="4460557"/>
                  <a:ext cx="4572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bg1"/>
                            </a:solidFill>
                            <a:latin typeface="Cambria Math"/>
                          </a:rPr>
                          <m:t>𝓢</m:t>
                        </m:r>
                      </m:oMath>
                    </m:oMathPara>
                  </a14:m>
                  <a:endParaRPr lang="en-US" sz="2400" b="1" i="1" dirty="0">
                    <a:solidFill>
                      <a:schemeClr val="bg1"/>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8534400" y="4460557"/>
                  <a:ext cx="457200" cy="461665"/>
                </a:xfrm>
                <a:prstGeom prst="rect">
                  <a:avLst/>
                </a:prstGeom>
                <a:blipFill>
                  <a:blip r:embed="rId5"/>
                  <a:stretch>
                    <a:fillRect/>
                  </a:stretch>
                </a:blipFill>
              </p:spPr>
              <p:txBody>
                <a:bodyPr/>
                <a:lstStyle/>
                <a:p>
                  <a:r>
                    <a:rPr lang="en-US">
                      <a:noFill/>
                    </a:rPr>
                    <a:t> </a:t>
                  </a:r>
                </a:p>
              </p:txBody>
            </p:sp>
          </mc:Fallback>
        </mc:AlternateContent>
        <p:sp>
          <p:nvSpPr>
            <p:cNvPr id="46" name="TextBox 45"/>
            <p:cNvSpPr txBox="1"/>
            <p:nvPr/>
          </p:nvSpPr>
          <p:spPr>
            <a:xfrm>
              <a:off x="6934200" y="4419600"/>
              <a:ext cx="457200" cy="461665"/>
            </a:xfrm>
            <a:prstGeom prst="rect">
              <a:avLst/>
            </a:prstGeom>
            <a:noFill/>
          </p:spPr>
          <p:txBody>
            <a:bodyPr wrap="square" rtlCol="0">
              <a:spAutoFit/>
            </a:bodyPr>
            <a:lstStyle/>
            <a:p>
              <a:r>
                <a:rPr lang="en-US" sz="2400" i="1" dirty="0">
                  <a:solidFill>
                    <a:schemeClr val="bg1"/>
                  </a:solidFill>
                </a:rPr>
                <a:t>ℓ</a:t>
              </a:r>
            </a:p>
          </p:txBody>
        </p:sp>
      </p:grpSp>
      <p:sp>
        <p:nvSpPr>
          <p:cNvPr id="5" name="TextBox 4">
            <a:extLst>
              <a:ext uri="{FF2B5EF4-FFF2-40B4-BE49-F238E27FC236}">
                <a16:creationId xmlns:a16="http://schemas.microsoft.com/office/drawing/2014/main" id="{4BF0B09C-F306-45E5-8D72-F894E7404B09}"/>
              </a:ext>
            </a:extLst>
          </p:cNvPr>
          <p:cNvSpPr txBox="1"/>
          <p:nvPr/>
        </p:nvSpPr>
        <p:spPr>
          <a:xfrm>
            <a:off x="0" y="6243222"/>
            <a:ext cx="12192000" cy="523220"/>
          </a:xfrm>
          <a:prstGeom prst="rect">
            <a:avLst/>
          </a:prstGeom>
          <a:noFill/>
        </p:spPr>
        <p:txBody>
          <a:bodyPr wrap="square" rtlCol="0">
            <a:spAutoFit/>
          </a:bodyPr>
          <a:lstStyle/>
          <a:p>
            <a:r>
              <a:rPr lang="en-US" sz="2800" dirty="0"/>
              <a:t>85 #2, 4, 6, 8, 10, 12, 14, 16, 18, 20, 21, 22, 23, 25, 26, 31, 32, 36, 38, 39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D3E8F-A04D-4117-B923-EB49C32A003E}"/>
              </a:ext>
            </a:extLst>
          </p:cNvPr>
          <p:cNvSpPr>
            <a:spLocks noGrp="1"/>
          </p:cNvSpPr>
          <p:nvPr>
            <p:ph type="title"/>
          </p:nvPr>
        </p:nvSpPr>
        <p:spPr/>
        <p:txBody>
          <a:bodyPr/>
          <a:lstStyle/>
          <a:p>
            <a:r>
              <a:rPr lang="en-US" dirty="0"/>
              <a:t>2.4 </a:t>
            </a:r>
            <a:r>
              <a:rPr lang="en-US" b="0" dirty="0"/>
              <a:t>Algebraic Reasoning</a:t>
            </a:r>
            <a:endParaRPr lang="en-US" dirty="0"/>
          </a:p>
        </p:txBody>
      </p:sp>
      <p:sp>
        <p:nvSpPr>
          <p:cNvPr id="3" name="Text Placeholder 2">
            <a:extLst>
              <a:ext uri="{FF2B5EF4-FFF2-40B4-BE49-F238E27FC236}">
                <a16:creationId xmlns:a16="http://schemas.microsoft.com/office/drawing/2014/main" id="{EE1B37AD-2C53-49D4-9C73-84495D238337}"/>
              </a:ext>
            </a:extLst>
          </p:cNvPr>
          <p:cNvSpPr>
            <a:spLocks noGrp="1"/>
          </p:cNvSpPr>
          <p:nvPr>
            <p:ph type="body" idx="1"/>
          </p:nvPr>
        </p:nvSpPr>
        <p:spPr/>
        <p:txBody>
          <a:bodyPr/>
          <a:lstStyle/>
          <a:p>
            <a:r>
              <a:rPr lang="en-US" dirty="0"/>
              <a:t>Objectives: By the end of the lesson,</a:t>
            </a:r>
          </a:p>
          <a:p>
            <a:r>
              <a:rPr lang="en-US" dirty="0"/>
              <a:t>• I can identify algebraic properties of equality.</a:t>
            </a:r>
          </a:p>
          <a:p>
            <a:r>
              <a:rPr lang="en-US" dirty="0"/>
              <a:t>• I can use algebraic properties of equality to solve equations.</a:t>
            </a:r>
          </a:p>
          <a:p>
            <a:r>
              <a:rPr lang="en-US" dirty="0"/>
              <a:t>• I can use properties of equality to solve for geometric measures.</a:t>
            </a:r>
          </a:p>
        </p:txBody>
      </p:sp>
    </p:spTree>
    <p:extLst>
      <p:ext uri="{BB962C8B-B14F-4D97-AF65-F5344CB8AC3E}">
        <p14:creationId xmlns:p14="http://schemas.microsoft.com/office/powerpoint/2010/main" val="2712163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2.4 </a:t>
            </a:r>
            <a:r>
              <a:rPr lang="en-US" b="0" dirty="0"/>
              <a:t>Algebraic Reasoning</a:t>
            </a:r>
            <a:endParaRPr lang="en-US" dirty="0"/>
          </a:p>
        </p:txBody>
      </p:sp>
      <p:sp>
        <p:nvSpPr>
          <p:cNvPr id="3" name="Content Placeholder 2"/>
          <p:cNvSpPr>
            <a:spLocks noGrp="1"/>
          </p:cNvSpPr>
          <p:nvPr>
            <p:ph idx="1"/>
          </p:nvPr>
        </p:nvSpPr>
        <p:spPr/>
        <p:txBody>
          <a:bodyPr>
            <a:normAutofit/>
          </a:bodyPr>
          <a:lstStyle/>
          <a:p>
            <a:r>
              <a:rPr lang="en-US" dirty="0"/>
              <a:t>When you solve an algebra equation, you use properties of algebra to justify each step.</a:t>
            </a:r>
          </a:p>
          <a:p>
            <a:endParaRPr lang="en-US" dirty="0"/>
          </a:p>
          <a:p>
            <a:r>
              <a:rPr lang="en-US" dirty="0"/>
              <a:t>Segment length and angle measure are real numbers just like variables, so you can solve equations from geometry using properties from algebra to justify each step.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2.4 </a:t>
            </a:r>
            <a:r>
              <a:rPr lang="en-US" b="0" dirty="0"/>
              <a:t>Algebraic Reasoning</a:t>
            </a:r>
            <a:br>
              <a:rPr lang="en-US" b="0" dirty="0"/>
            </a:br>
            <a:endParaRPr lang="en-US" dirty="0"/>
          </a:p>
        </p:txBody>
      </p:sp>
      <p:sp>
        <p:nvSpPr>
          <p:cNvPr id="3" name="Content Placeholder 2"/>
          <p:cNvSpPr>
            <a:spLocks noGrp="1"/>
          </p:cNvSpPr>
          <p:nvPr>
            <p:ph idx="1"/>
          </p:nvPr>
        </p:nvSpPr>
        <p:spPr/>
        <p:txBody>
          <a:bodyPr/>
          <a:lstStyle/>
          <a:p>
            <a:endParaRPr lang="en-US"/>
          </a:p>
        </p:txBody>
      </p:sp>
      <p:graphicFrame>
        <p:nvGraphicFramePr>
          <p:cNvPr id="4" name="Group 269"/>
          <p:cNvGraphicFramePr>
            <a:graphicFrameLocks/>
          </p:cNvGraphicFramePr>
          <p:nvPr>
            <p:extLst>
              <p:ext uri="{D42A27DB-BD31-4B8C-83A1-F6EECF244321}">
                <p14:modId xmlns:p14="http://schemas.microsoft.com/office/powerpoint/2010/main" val="4131633876"/>
              </p:ext>
            </p:extLst>
          </p:nvPr>
        </p:nvGraphicFramePr>
        <p:xfrm>
          <a:off x="0" y="735837"/>
          <a:ext cx="12192000" cy="6122163"/>
        </p:xfrm>
        <a:graphic>
          <a:graphicData uri="http://schemas.openxmlformats.org/drawingml/2006/table">
            <a:tbl>
              <a:tblPr/>
              <a:tblGrid>
                <a:gridCol w="6384568">
                  <a:extLst>
                    <a:ext uri="{9D8B030D-6E8A-4147-A177-3AD203B41FA5}">
                      <a16:colId xmlns:a16="http://schemas.microsoft.com/office/drawing/2014/main" val="20000"/>
                    </a:ext>
                  </a:extLst>
                </a:gridCol>
                <a:gridCol w="5807432">
                  <a:extLst>
                    <a:ext uri="{9D8B030D-6E8A-4147-A177-3AD203B41FA5}">
                      <a16:colId xmlns:a16="http://schemas.microsoft.com/office/drawing/2014/main" val="20001"/>
                    </a:ext>
                  </a:extLst>
                </a:gridCol>
              </a:tblGrid>
              <a:tr h="70104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30738" algn="l"/>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Property of Equality</a:t>
                      </a:r>
                      <a:endParaRPr kumimoji="0" lang="en-US" sz="3200" b="0" i="0" u="none" strike="noStrike" cap="none" normalizeH="0" baseline="0" dirty="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30738" algn="l"/>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Numbers</a:t>
                      </a:r>
                      <a:endParaRPr kumimoji="0" lang="en-US" sz="3200" b="0" i="0" u="none" strike="noStrike" cap="none" normalizeH="0" baseline="0" dirty="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7912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30738" algn="l"/>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Reflexive</a:t>
                      </a:r>
                      <a:endParaRPr kumimoji="0" lang="en-US" sz="3200" b="0" i="0" u="none" strike="noStrike" cap="none" normalizeH="0" baseline="0" dirty="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30738" algn="l"/>
                        </a:tabLst>
                      </a:pPr>
                      <a:r>
                        <a:rPr kumimoji="0" lang="en-US" sz="3200" b="0" i="1" u="none" strike="noStrike" cap="none" normalizeH="0" baseline="0" dirty="0">
                          <a:ln>
                            <a:noFill/>
                          </a:ln>
                          <a:solidFill>
                            <a:schemeClr val="tx1"/>
                          </a:solidFill>
                          <a:effectLst/>
                          <a:latin typeface="Times New Roman" pitchFamily="18" charset="0"/>
                          <a:cs typeface="Times New Roman" pitchFamily="18" charset="0"/>
                        </a:rPr>
                        <a:t>a</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 </a:t>
                      </a:r>
                      <a:r>
                        <a:rPr kumimoji="0" lang="en-US" sz="3200" b="0" i="1" u="none" strike="noStrike" cap="none" normalizeH="0" baseline="0" dirty="0">
                          <a:ln>
                            <a:noFill/>
                          </a:ln>
                          <a:solidFill>
                            <a:schemeClr val="tx1"/>
                          </a:solidFill>
                          <a:effectLst/>
                          <a:latin typeface="Times New Roman" pitchFamily="18" charset="0"/>
                          <a:cs typeface="Times New Roman" pitchFamily="18" charset="0"/>
                        </a:rPr>
                        <a:t>a</a:t>
                      </a:r>
                      <a:endParaRPr kumimoji="0" lang="en-US" sz="3200" b="0" i="1" u="none" strike="noStrike" cap="none" normalizeH="0" baseline="0" dirty="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13232">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30738" algn="l"/>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Symmetric</a:t>
                      </a:r>
                      <a:endParaRPr kumimoji="0" lang="en-US" sz="3200" b="0" i="0" u="none" strike="noStrike" cap="none" normalizeH="0" baseline="0" dirty="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30738" algn="l"/>
                        </a:tabLst>
                      </a:pPr>
                      <a:r>
                        <a:rPr kumimoji="0" lang="en-US" sz="3200" b="0" i="1" u="none" strike="noStrike" cap="none" normalizeH="0" baseline="0" dirty="0">
                          <a:ln>
                            <a:noFill/>
                          </a:ln>
                          <a:solidFill>
                            <a:schemeClr val="tx1"/>
                          </a:solidFill>
                          <a:effectLst/>
                          <a:latin typeface="Times New Roman" pitchFamily="18" charset="0"/>
                          <a:cs typeface="Times New Roman" pitchFamily="18" charset="0"/>
                        </a:rPr>
                        <a:t>a</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 </a:t>
                      </a:r>
                      <a:r>
                        <a:rPr kumimoji="0" lang="en-US" sz="3200" b="0" i="1" u="none" strike="noStrike" cap="none" normalizeH="0" baseline="0" dirty="0">
                          <a:ln>
                            <a:noFill/>
                          </a:ln>
                          <a:solidFill>
                            <a:schemeClr val="tx1"/>
                          </a:solidFill>
                          <a:effectLst/>
                          <a:latin typeface="Times New Roman" pitchFamily="18" charset="0"/>
                          <a:cs typeface="Times New Roman" pitchFamily="18" charset="0"/>
                        </a:rPr>
                        <a:t>b</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then </a:t>
                      </a:r>
                      <a:r>
                        <a:rPr kumimoji="0" lang="en-US" sz="3200" b="0" i="1" u="none" strike="noStrike" cap="none" normalizeH="0" baseline="0" dirty="0">
                          <a:ln>
                            <a:noFill/>
                          </a:ln>
                          <a:solidFill>
                            <a:schemeClr val="tx1"/>
                          </a:solidFill>
                          <a:effectLst/>
                          <a:latin typeface="Times New Roman" pitchFamily="18" charset="0"/>
                          <a:cs typeface="Times New Roman" pitchFamily="18" charset="0"/>
                        </a:rPr>
                        <a:t>b</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 </a:t>
                      </a:r>
                      <a:r>
                        <a:rPr kumimoji="0" lang="en-US" sz="3200" b="0" i="1" u="none" strike="noStrike" cap="none" normalizeH="0" baseline="0" dirty="0">
                          <a:ln>
                            <a:noFill/>
                          </a:ln>
                          <a:solidFill>
                            <a:schemeClr val="tx1"/>
                          </a:solidFill>
                          <a:effectLst/>
                          <a:latin typeface="Times New Roman" pitchFamily="18" charset="0"/>
                          <a:cs typeface="Times New Roman" pitchFamily="18" charset="0"/>
                        </a:rPr>
                        <a:t>a</a:t>
                      </a:r>
                      <a:endParaRPr kumimoji="0" lang="en-US" sz="3200" b="0" i="1" u="none" strike="noStrike" cap="none" normalizeH="0" baseline="0" dirty="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57912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30738" algn="l"/>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Transitive</a:t>
                      </a:r>
                      <a:endParaRPr kumimoji="0" lang="en-US" sz="3200" b="0" i="0" u="none" strike="noStrike" cap="none" normalizeH="0" baseline="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30738" algn="l"/>
                        </a:tabLst>
                      </a:pPr>
                      <a:r>
                        <a:rPr kumimoji="0" lang="en-US" sz="3200" b="0" i="1" u="none" strike="noStrike" cap="none" normalizeH="0" baseline="0" dirty="0">
                          <a:ln>
                            <a:noFill/>
                          </a:ln>
                          <a:solidFill>
                            <a:schemeClr val="tx1"/>
                          </a:solidFill>
                          <a:effectLst/>
                          <a:latin typeface="Times New Roman" pitchFamily="18" charset="0"/>
                          <a:cs typeface="Times New Roman" pitchFamily="18" charset="0"/>
                        </a:rPr>
                        <a:t>a</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 </a:t>
                      </a:r>
                      <a:r>
                        <a:rPr kumimoji="0" lang="en-US" sz="3200" b="0" i="1" u="none" strike="noStrike" cap="none" normalizeH="0" baseline="0" dirty="0">
                          <a:ln>
                            <a:noFill/>
                          </a:ln>
                          <a:solidFill>
                            <a:schemeClr val="tx1"/>
                          </a:solidFill>
                          <a:effectLst/>
                          <a:latin typeface="Times New Roman" pitchFamily="18" charset="0"/>
                          <a:cs typeface="Times New Roman" pitchFamily="18" charset="0"/>
                        </a:rPr>
                        <a:t>b</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and </a:t>
                      </a:r>
                      <a:r>
                        <a:rPr kumimoji="0" lang="en-US" sz="3200" b="0" i="1" u="none" strike="noStrike" cap="none" normalizeH="0" baseline="0" dirty="0">
                          <a:ln>
                            <a:noFill/>
                          </a:ln>
                          <a:solidFill>
                            <a:schemeClr val="tx1"/>
                          </a:solidFill>
                          <a:effectLst/>
                          <a:latin typeface="Times New Roman" pitchFamily="18" charset="0"/>
                          <a:cs typeface="Times New Roman" pitchFamily="18" charset="0"/>
                        </a:rPr>
                        <a:t>b</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 </a:t>
                      </a:r>
                      <a:r>
                        <a:rPr kumimoji="0" lang="en-US" sz="3200" b="0" i="1" u="none" strike="noStrike" cap="none" normalizeH="0" baseline="0" dirty="0">
                          <a:ln>
                            <a:noFill/>
                          </a:ln>
                          <a:solidFill>
                            <a:schemeClr val="tx1"/>
                          </a:solidFill>
                          <a:effectLst/>
                          <a:latin typeface="Times New Roman" pitchFamily="18" charset="0"/>
                          <a:cs typeface="Times New Roman" pitchFamily="18" charset="0"/>
                        </a:rPr>
                        <a:t>c</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then </a:t>
                      </a:r>
                      <a:r>
                        <a:rPr kumimoji="0" lang="en-US" sz="3200" b="0" i="1" u="none" strike="noStrike" cap="none" normalizeH="0" baseline="0" dirty="0">
                          <a:ln>
                            <a:noFill/>
                          </a:ln>
                          <a:solidFill>
                            <a:schemeClr val="tx1"/>
                          </a:solidFill>
                          <a:effectLst/>
                          <a:latin typeface="Times New Roman" pitchFamily="18" charset="0"/>
                          <a:cs typeface="Times New Roman" pitchFamily="18" charset="0"/>
                        </a:rPr>
                        <a:t>a</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 </a:t>
                      </a:r>
                      <a:r>
                        <a:rPr kumimoji="0" lang="en-US" sz="3200" b="0" i="1" u="none" strike="noStrike" cap="none" normalizeH="0" baseline="0" dirty="0">
                          <a:ln>
                            <a:noFill/>
                          </a:ln>
                          <a:solidFill>
                            <a:schemeClr val="tx1"/>
                          </a:solidFill>
                          <a:effectLst/>
                          <a:latin typeface="Times New Roman" pitchFamily="18" charset="0"/>
                          <a:cs typeface="Times New Roman" pitchFamily="18" charset="0"/>
                        </a:rPr>
                        <a:t>c</a:t>
                      </a:r>
                      <a:endParaRPr kumimoji="0" lang="en-US" sz="3200" b="0" i="1" u="none" strike="noStrike" cap="none" normalizeH="0" baseline="0" dirty="0">
                        <a:ln>
                          <a:noFill/>
                        </a:ln>
                        <a:solidFill>
                          <a:schemeClr val="tx1"/>
                        </a:solidFill>
                        <a:effectLst/>
                        <a:latin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2788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30738" algn="l"/>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Add and Subtract</a:t>
                      </a:r>
                      <a:endParaRPr kumimoji="0" lang="en-US" sz="3200" b="0" i="0" u="none" strike="noStrike" cap="none" normalizeH="0" baseline="0" dirty="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30738" algn="l"/>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If </a:t>
                      </a:r>
                      <a:r>
                        <a:rPr kumimoji="0" lang="en-US" sz="3200" b="0" i="1" u="none" strike="noStrike" cap="none" normalizeH="0" baseline="0" dirty="0">
                          <a:ln>
                            <a:noFill/>
                          </a:ln>
                          <a:solidFill>
                            <a:schemeClr val="tx1"/>
                          </a:solidFill>
                          <a:effectLst/>
                          <a:latin typeface="Times New Roman" pitchFamily="18" charset="0"/>
                          <a:cs typeface="Times New Roman" pitchFamily="18" charset="0"/>
                        </a:rPr>
                        <a:t>a</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 </a:t>
                      </a:r>
                      <a:r>
                        <a:rPr kumimoji="0" lang="en-US" sz="3200" b="0" i="1" u="none" strike="noStrike" cap="none" normalizeH="0" baseline="0" dirty="0">
                          <a:ln>
                            <a:noFill/>
                          </a:ln>
                          <a:solidFill>
                            <a:schemeClr val="tx1"/>
                          </a:solidFill>
                          <a:effectLst/>
                          <a:latin typeface="Times New Roman" pitchFamily="18" charset="0"/>
                          <a:cs typeface="Times New Roman" pitchFamily="18" charset="0"/>
                        </a:rPr>
                        <a:t>b</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then </a:t>
                      </a:r>
                      <a:r>
                        <a:rPr kumimoji="0" lang="en-US" sz="3200" b="0" i="1" u="none" strike="noStrike" cap="none" normalizeH="0" baseline="0" dirty="0">
                          <a:ln>
                            <a:noFill/>
                          </a:ln>
                          <a:solidFill>
                            <a:schemeClr val="tx1"/>
                          </a:solidFill>
                          <a:effectLst/>
                          <a:latin typeface="Times New Roman" pitchFamily="18" charset="0"/>
                          <a:cs typeface="Times New Roman" pitchFamily="18" charset="0"/>
                        </a:rPr>
                        <a:t>a </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0" i="1" u="none" strike="noStrike" cap="none" normalizeH="0" baseline="0" dirty="0">
                          <a:ln>
                            <a:noFill/>
                          </a:ln>
                          <a:solidFill>
                            <a:schemeClr val="tx1"/>
                          </a:solidFill>
                          <a:effectLst/>
                          <a:latin typeface="Times New Roman" pitchFamily="18" charset="0"/>
                          <a:cs typeface="Times New Roman" pitchFamily="18" charset="0"/>
                        </a:rPr>
                        <a:t>c </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0" i="1" u="none" strike="noStrike" cap="none" normalizeH="0" baseline="0" dirty="0">
                          <a:ln>
                            <a:noFill/>
                          </a:ln>
                          <a:solidFill>
                            <a:schemeClr val="tx1"/>
                          </a:solidFill>
                          <a:effectLst/>
                          <a:latin typeface="Times New Roman" pitchFamily="18" charset="0"/>
                          <a:cs typeface="Times New Roman" pitchFamily="18" charset="0"/>
                        </a:rPr>
                        <a:t>b </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0" i="1" u="none" strike="noStrike" cap="none" normalizeH="0" baseline="0" dirty="0">
                          <a:ln>
                            <a:noFill/>
                          </a:ln>
                          <a:solidFill>
                            <a:schemeClr val="tx1"/>
                          </a:solidFill>
                          <a:effectLst/>
                          <a:latin typeface="Times New Roman" pitchFamily="18" charset="0"/>
                          <a:cs typeface="Times New Roman" pitchFamily="18" charset="0"/>
                        </a:rPr>
                        <a:t>c</a:t>
                      </a:r>
                      <a:endParaRPr kumimoji="0" lang="en-US" sz="3200" b="0" i="1" u="none" strike="noStrike" cap="none" normalizeH="0" baseline="0" dirty="0">
                        <a:ln>
                          <a:noFill/>
                        </a:ln>
                        <a:solidFill>
                          <a:schemeClr val="tx1"/>
                        </a:solidFill>
                        <a:effectLst/>
                        <a:latin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713232">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30738" algn="l"/>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Multiply and divide</a:t>
                      </a:r>
                      <a:endParaRPr kumimoji="0" lang="en-US" sz="3200" b="0" i="0" u="none" strike="noStrike" cap="none" normalizeH="0" baseline="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30738" algn="l"/>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If </a:t>
                      </a:r>
                      <a:r>
                        <a:rPr kumimoji="0" lang="en-US" sz="3200" b="0" i="1" u="none" strike="noStrike" cap="none" normalizeH="0" baseline="0" dirty="0">
                          <a:ln>
                            <a:noFill/>
                          </a:ln>
                          <a:solidFill>
                            <a:schemeClr val="tx1"/>
                          </a:solidFill>
                          <a:effectLst/>
                          <a:latin typeface="Times New Roman" pitchFamily="18" charset="0"/>
                          <a:cs typeface="Times New Roman" pitchFamily="18" charset="0"/>
                        </a:rPr>
                        <a:t>a</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 </a:t>
                      </a:r>
                      <a:r>
                        <a:rPr kumimoji="0" lang="en-US" sz="3200" b="0" i="1" u="none" strike="noStrike" cap="none" normalizeH="0" baseline="0" dirty="0">
                          <a:ln>
                            <a:noFill/>
                          </a:ln>
                          <a:solidFill>
                            <a:schemeClr val="tx1"/>
                          </a:solidFill>
                          <a:effectLst/>
                          <a:latin typeface="Times New Roman" pitchFamily="18" charset="0"/>
                          <a:cs typeface="Times New Roman" pitchFamily="18" charset="0"/>
                        </a:rPr>
                        <a:t>b</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then </a:t>
                      </a:r>
                      <a:r>
                        <a:rPr kumimoji="0" lang="en-US" sz="3200" b="0" i="1" u="none" strike="noStrike" cap="none" normalizeH="0" baseline="0" dirty="0">
                          <a:ln>
                            <a:noFill/>
                          </a:ln>
                          <a:solidFill>
                            <a:schemeClr val="tx1"/>
                          </a:solidFill>
                          <a:effectLst/>
                          <a:latin typeface="Times New Roman" pitchFamily="18" charset="0"/>
                          <a:cs typeface="Times New Roman" pitchFamily="18" charset="0"/>
                        </a:rPr>
                        <a:t>a · c</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 </a:t>
                      </a:r>
                      <a:r>
                        <a:rPr kumimoji="0" lang="en-US" sz="3200" b="0" i="1" u="none" strike="noStrike" cap="none" normalizeH="0" baseline="0" dirty="0">
                          <a:ln>
                            <a:noFill/>
                          </a:ln>
                          <a:solidFill>
                            <a:schemeClr val="tx1"/>
                          </a:solidFill>
                          <a:effectLst/>
                          <a:latin typeface="Times New Roman" pitchFamily="18" charset="0"/>
                          <a:cs typeface="Times New Roman" pitchFamily="18" charset="0"/>
                        </a:rPr>
                        <a:t>b · c</a:t>
                      </a:r>
                      <a:endParaRPr kumimoji="0" lang="en-US" sz="3200" b="0" i="1" u="none" strike="noStrike" cap="none" normalizeH="0" baseline="0" dirty="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55448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30738" algn="l"/>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Substitution</a:t>
                      </a:r>
                      <a:endParaRPr kumimoji="0" lang="en-US" sz="3200" b="0" i="0" u="none" strike="noStrike" cap="none" normalizeH="0" baseline="0" dirty="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30738" algn="l"/>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If </a:t>
                      </a:r>
                      <a:r>
                        <a:rPr kumimoji="0" lang="en-US" sz="3200" b="0" i="1" u="none" strike="noStrike" cap="none" normalizeH="0" baseline="0" dirty="0">
                          <a:ln>
                            <a:noFill/>
                          </a:ln>
                          <a:solidFill>
                            <a:schemeClr val="tx1"/>
                          </a:solidFill>
                          <a:effectLst/>
                          <a:latin typeface="Times New Roman" pitchFamily="18" charset="0"/>
                          <a:cs typeface="Times New Roman" pitchFamily="18" charset="0"/>
                        </a:rPr>
                        <a:t>a</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 </a:t>
                      </a:r>
                      <a:r>
                        <a:rPr kumimoji="0" lang="en-US" sz="3200" b="0" i="1" u="none" strike="noStrike" cap="none" normalizeH="0" baseline="0" dirty="0">
                          <a:ln>
                            <a:noFill/>
                          </a:ln>
                          <a:solidFill>
                            <a:schemeClr val="tx1"/>
                          </a:solidFill>
                          <a:effectLst/>
                          <a:latin typeface="Times New Roman" pitchFamily="18" charset="0"/>
                          <a:cs typeface="Times New Roman" pitchFamily="18" charset="0"/>
                        </a:rPr>
                        <a:t>b</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then </a:t>
                      </a:r>
                      <a:r>
                        <a:rPr kumimoji="0" lang="en-US" sz="3200" b="0" i="1" u="none" strike="noStrike" cap="none" normalizeH="0" baseline="0" dirty="0">
                          <a:ln>
                            <a:noFill/>
                          </a:ln>
                          <a:solidFill>
                            <a:schemeClr val="tx1"/>
                          </a:solidFill>
                          <a:effectLst/>
                          <a:latin typeface="Times New Roman" pitchFamily="18" charset="0"/>
                          <a:cs typeface="Times New Roman" pitchFamily="18" charset="0"/>
                        </a:rPr>
                        <a:t>a</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may be replaced by </a:t>
                      </a:r>
                      <a:r>
                        <a:rPr kumimoji="0" lang="en-US" sz="3200" b="0" i="1" u="none" strike="noStrike" cap="none" normalizeH="0" baseline="0" dirty="0">
                          <a:ln>
                            <a:noFill/>
                          </a:ln>
                          <a:solidFill>
                            <a:schemeClr val="tx1"/>
                          </a:solidFill>
                          <a:effectLst/>
                          <a:latin typeface="Times New Roman" pitchFamily="18" charset="0"/>
                          <a:cs typeface="Times New Roman" pitchFamily="18" charset="0"/>
                        </a:rPr>
                        <a:t>b</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in any equation or expression</a:t>
                      </a:r>
                      <a:endParaRPr kumimoji="0" lang="en-US" sz="3200" b="0" i="0" u="none" strike="noStrike" cap="none" normalizeH="0" baseline="0" dirty="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654051">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30738" algn="l"/>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Distributive</a:t>
                      </a:r>
                      <a:endParaRPr kumimoji="0" lang="en-US" sz="3200" b="0" i="0" u="none" strike="noStrike" cap="none" normalizeH="0" baseline="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630738" algn="l"/>
                        </a:tabLst>
                      </a:pPr>
                      <a:r>
                        <a:rPr kumimoji="0" lang="en-US" sz="3200" b="0" i="1" u="none" strike="noStrike" cap="none" normalizeH="0" baseline="0" dirty="0">
                          <a:ln>
                            <a:noFill/>
                          </a:ln>
                          <a:solidFill>
                            <a:schemeClr val="tx1"/>
                          </a:solidFill>
                          <a:effectLst/>
                          <a:latin typeface="Times New Roman" pitchFamily="18" charset="0"/>
                          <a:cs typeface="Times New Roman" pitchFamily="18" charset="0"/>
                        </a:rPr>
                        <a:t>a</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a:t>
                      </a:r>
                      <a:r>
                        <a:rPr kumimoji="0" lang="en-US" sz="3200" b="0" i="1" u="none" strike="noStrike" cap="none" normalizeH="0" baseline="0" dirty="0">
                          <a:ln>
                            <a:noFill/>
                          </a:ln>
                          <a:solidFill>
                            <a:schemeClr val="tx1"/>
                          </a:solidFill>
                          <a:effectLst/>
                          <a:latin typeface="Times New Roman" pitchFamily="18" charset="0"/>
                          <a:cs typeface="Times New Roman" pitchFamily="18" charset="0"/>
                        </a:rPr>
                        <a:t>b</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 </a:t>
                      </a:r>
                      <a:r>
                        <a:rPr kumimoji="0" lang="en-US" sz="3200" b="0" i="1" u="none" strike="noStrike" cap="none" normalizeH="0" baseline="0" dirty="0">
                          <a:ln>
                            <a:noFill/>
                          </a:ln>
                          <a:solidFill>
                            <a:schemeClr val="tx1"/>
                          </a:solidFill>
                          <a:effectLst/>
                          <a:latin typeface="Times New Roman" pitchFamily="18" charset="0"/>
                          <a:cs typeface="Times New Roman" pitchFamily="18" charset="0"/>
                        </a:rPr>
                        <a:t>c</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 </a:t>
                      </a:r>
                      <a:r>
                        <a:rPr kumimoji="0" lang="en-US" sz="3200" b="0" i="1" u="none" strike="noStrike" cap="none" normalizeH="0" baseline="0" dirty="0" err="1">
                          <a:ln>
                            <a:noFill/>
                          </a:ln>
                          <a:solidFill>
                            <a:schemeClr val="tx1"/>
                          </a:solidFill>
                          <a:effectLst/>
                          <a:latin typeface="Times New Roman" pitchFamily="18" charset="0"/>
                          <a:cs typeface="Times New Roman" pitchFamily="18" charset="0"/>
                        </a:rPr>
                        <a:t>ab</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 </a:t>
                      </a:r>
                      <a:r>
                        <a:rPr kumimoji="0" lang="en-US" sz="3200" b="0" i="1" u="none" strike="noStrike" cap="none" normalizeH="0" baseline="0" dirty="0">
                          <a:ln>
                            <a:noFill/>
                          </a:ln>
                          <a:solidFill>
                            <a:schemeClr val="tx1"/>
                          </a:solidFill>
                          <a:effectLst/>
                          <a:latin typeface="Times New Roman" pitchFamily="18" charset="0"/>
                          <a:cs typeface="Times New Roman" pitchFamily="18" charset="0"/>
                        </a:rPr>
                        <a:t>ac</a:t>
                      </a:r>
                      <a:endParaRPr kumimoji="0" lang="en-US" sz="3200" b="0" i="1" u="none" strike="noStrike" cap="none" normalizeH="0" baseline="0" dirty="0">
                        <a:ln>
                          <a:noFill/>
                        </a:ln>
                        <a:solidFill>
                          <a:schemeClr val="tx1"/>
                        </a:solidFill>
                        <a:effectLst/>
                        <a:latin typeface="Arial"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2.4 </a:t>
            </a:r>
            <a:r>
              <a:rPr lang="en-US" b="0" dirty="0"/>
              <a:t>Algebraic Reasoning</a:t>
            </a:r>
            <a:endParaRPr lang="en-US" dirty="0"/>
          </a:p>
        </p:txBody>
      </p:sp>
      <p:sp>
        <p:nvSpPr>
          <p:cNvPr id="3" name="Content Placeholder 2"/>
          <p:cNvSpPr>
            <a:spLocks noGrp="1"/>
          </p:cNvSpPr>
          <p:nvPr>
            <p:ph idx="1"/>
          </p:nvPr>
        </p:nvSpPr>
        <p:spPr/>
        <p:txBody>
          <a:bodyPr>
            <a:normAutofit/>
          </a:bodyPr>
          <a:lstStyle/>
          <a:p>
            <a:r>
              <a:rPr lang="en-US" dirty="0"/>
              <a:t>Name the property of equality the statement illustrates.</a:t>
            </a:r>
          </a:p>
          <a:p>
            <a:pPr lvl="1"/>
            <a:r>
              <a:rPr lang="en-US" dirty="0"/>
              <a:t>If m</a:t>
            </a:r>
            <a:r>
              <a:rPr lang="en-US" dirty="0">
                <a:sym typeface="Symbol"/>
              </a:rPr>
              <a:t>6 = m7, then m7 = m6.</a:t>
            </a:r>
          </a:p>
          <a:p>
            <a:pPr lvl="1"/>
            <a:endParaRPr lang="en-US" dirty="0">
              <a:sym typeface="Symbol"/>
            </a:endParaRPr>
          </a:p>
          <a:p>
            <a:pPr lvl="1"/>
            <a:r>
              <a:rPr lang="en-US" dirty="0">
                <a:sym typeface="Symbol"/>
              </a:rPr>
              <a:t>If </a:t>
            </a:r>
            <a:r>
              <a:rPr lang="en-US" i="1" dirty="0">
                <a:sym typeface="Symbol"/>
              </a:rPr>
              <a:t>JK</a:t>
            </a:r>
            <a:r>
              <a:rPr lang="en-US" dirty="0">
                <a:sym typeface="Symbol"/>
              </a:rPr>
              <a:t> = </a:t>
            </a:r>
            <a:r>
              <a:rPr lang="en-US" i="1" dirty="0">
                <a:sym typeface="Symbol"/>
              </a:rPr>
              <a:t>KL</a:t>
            </a:r>
            <a:r>
              <a:rPr lang="en-US" dirty="0">
                <a:sym typeface="Symbol"/>
              </a:rPr>
              <a:t> and </a:t>
            </a:r>
            <a:r>
              <a:rPr lang="en-US" i="1" dirty="0">
                <a:sym typeface="Symbol"/>
              </a:rPr>
              <a:t>KL</a:t>
            </a:r>
            <a:r>
              <a:rPr lang="en-US" dirty="0">
                <a:sym typeface="Symbol"/>
              </a:rPr>
              <a:t> = 12, then </a:t>
            </a:r>
            <a:r>
              <a:rPr lang="en-US" i="1" dirty="0">
                <a:sym typeface="Symbol"/>
              </a:rPr>
              <a:t>JK</a:t>
            </a:r>
            <a:r>
              <a:rPr lang="en-US" dirty="0">
                <a:sym typeface="Symbol"/>
              </a:rPr>
              <a:t> = 12.</a:t>
            </a:r>
          </a:p>
          <a:p>
            <a:pPr lvl="1"/>
            <a:endParaRPr lang="en-US" dirty="0">
              <a:sym typeface="Symbol"/>
            </a:endParaRPr>
          </a:p>
          <a:p>
            <a:pPr lvl="1"/>
            <a:r>
              <a:rPr lang="en-US" dirty="0" err="1">
                <a:sym typeface="Symbol"/>
              </a:rPr>
              <a:t>m</a:t>
            </a:r>
            <a:r>
              <a:rPr lang="en-US" i="1" dirty="0" err="1">
                <a:sym typeface="Symbol"/>
              </a:rPr>
              <a:t>W</a:t>
            </a:r>
            <a:r>
              <a:rPr lang="en-US" dirty="0">
                <a:sym typeface="Symbol"/>
              </a:rPr>
              <a:t> = </a:t>
            </a:r>
            <a:r>
              <a:rPr lang="en-US" dirty="0" err="1">
                <a:sym typeface="Symbol"/>
              </a:rPr>
              <a:t>m</a:t>
            </a:r>
            <a:r>
              <a:rPr lang="en-US" i="1" dirty="0" err="1">
                <a:sym typeface="Symbol"/>
              </a:rPr>
              <a:t>W</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82A5E-3F7A-4641-8BF0-B8AEAE211B36}"/>
              </a:ext>
            </a:extLst>
          </p:cNvPr>
          <p:cNvSpPr>
            <a:spLocks noGrp="1"/>
          </p:cNvSpPr>
          <p:nvPr>
            <p:ph type="title"/>
          </p:nvPr>
        </p:nvSpPr>
        <p:spPr/>
        <p:txBody>
          <a:bodyPr/>
          <a:lstStyle/>
          <a:p>
            <a:r>
              <a:rPr lang="en-US" dirty="0"/>
              <a:t>2.1 </a:t>
            </a:r>
            <a:r>
              <a:rPr lang="en-US" b="0" dirty="0"/>
              <a:t>Conditional Statements</a:t>
            </a:r>
            <a:endParaRPr lang="en-US" dirty="0"/>
          </a:p>
        </p:txBody>
      </p:sp>
      <p:sp>
        <p:nvSpPr>
          <p:cNvPr id="3" name="Content Placeholder 2">
            <a:extLst>
              <a:ext uri="{FF2B5EF4-FFF2-40B4-BE49-F238E27FC236}">
                <a16:creationId xmlns:a16="http://schemas.microsoft.com/office/drawing/2014/main" id="{A0203745-3262-445E-B156-A01273583105}"/>
              </a:ext>
            </a:extLst>
          </p:cNvPr>
          <p:cNvSpPr>
            <a:spLocks noGrp="1"/>
          </p:cNvSpPr>
          <p:nvPr>
            <p:ph idx="1"/>
          </p:nvPr>
        </p:nvSpPr>
        <p:spPr/>
        <p:txBody>
          <a:bodyPr>
            <a:normAutofit lnSpcReduction="10000"/>
          </a:bodyPr>
          <a:lstStyle/>
          <a:p>
            <a:r>
              <a:rPr lang="en-US" dirty="0"/>
              <a:t>Determine whether each conditional statement is true or false. Justify your answer.</a:t>
            </a:r>
          </a:p>
          <a:p>
            <a:r>
              <a:rPr lang="en-US" b="1" dirty="0" err="1"/>
              <a:t>i</a:t>
            </a:r>
            <a:r>
              <a:rPr lang="en-US" b="1" dirty="0"/>
              <a:t>. </a:t>
            </a:r>
            <a:r>
              <a:rPr lang="en-US" dirty="0"/>
              <a:t>If yesterday was Wednesday, then today is Thursday.</a:t>
            </a:r>
          </a:p>
          <a:p>
            <a:r>
              <a:rPr lang="en-US" b="1" dirty="0"/>
              <a:t>ii. </a:t>
            </a:r>
            <a:r>
              <a:rPr lang="en-US" dirty="0"/>
              <a:t>If an angle is acute, then it has a measure of 30°.</a:t>
            </a:r>
          </a:p>
          <a:p>
            <a:r>
              <a:rPr lang="en-US" b="1" dirty="0"/>
              <a:t>iii. </a:t>
            </a:r>
            <a:r>
              <a:rPr lang="en-US" dirty="0"/>
              <a:t>If a month has 30 days, then it is June.</a:t>
            </a:r>
          </a:p>
          <a:p>
            <a:r>
              <a:rPr lang="en-US" b="1" dirty="0"/>
              <a:t>iv. </a:t>
            </a:r>
            <a:r>
              <a:rPr lang="en-US" dirty="0"/>
              <a:t>If △</a:t>
            </a:r>
            <a:r>
              <a:rPr lang="en-US" i="1" dirty="0"/>
              <a:t>ADC </a:t>
            </a:r>
            <a:r>
              <a:rPr lang="en-US" dirty="0"/>
              <a:t>is a right triangle, then the Pythagorean Theorem is valid for △</a:t>
            </a:r>
            <a:r>
              <a:rPr lang="en-US" i="1" dirty="0"/>
              <a:t>ADC</a:t>
            </a:r>
            <a:r>
              <a:rPr lang="en-US" dirty="0"/>
              <a:t>.</a:t>
            </a:r>
          </a:p>
          <a:p>
            <a:r>
              <a:rPr lang="en-US" b="1" dirty="0"/>
              <a:t>v. </a:t>
            </a:r>
            <a:r>
              <a:rPr lang="en-US" dirty="0"/>
              <a:t>If a polygon is a quadrilateral, then the sum of its angle measures is 180°.</a:t>
            </a:r>
            <a:endParaRPr lang="en-US" i="1" dirty="0"/>
          </a:p>
          <a:p>
            <a:r>
              <a:rPr lang="en-US" b="1" dirty="0"/>
              <a:t>vi. </a:t>
            </a:r>
            <a:r>
              <a:rPr lang="en-US" dirty="0"/>
              <a:t>If points </a:t>
            </a:r>
            <a:r>
              <a:rPr lang="en-US" i="1" dirty="0"/>
              <a:t>A</a:t>
            </a:r>
            <a:r>
              <a:rPr lang="en-US" dirty="0"/>
              <a:t>, </a:t>
            </a:r>
            <a:r>
              <a:rPr lang="en-US" i="1" dirty="0"/>
              <a:t>B</a:t>
            </a:r>
            <a:r>
              <a:rPr lang="en-US" dirty="0"/>
              <a:t>, and </a:t>
            </a:r>
            <a:r>
              <a:rPr lang="en-US" i="1" dirty="0"/>
              <a:t>C </a:t>
            </a:r>
            <a:r>
              <a:rPr lang="en-US" dirty="0"/>
              <a:t>are collinear, then they lie on the same line.</a:t>
            </a:r>
          </a:p>
        </p:txBody>
      </p:sp>
    </p:spTree>
    <p:extLst>
      <p:ext uri="{BB962C8B-B14F-4D97-AF65-F5344CB8AC3E}">
        <p14:creationId xmlns:p14="http://schemas.microsoft.com/office/powerpoint/2010/main" val="386584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2.4 </a:t>
            </a:r>
            <a:r>
              <a:rPr lang="en-US" b="0" dirty="0"/>
              <a:t>Algebraic Reasoning</a:t>
            </a:r>
            <a:endParaRPr lang="en-US" dirty="0"/>
          </a:p>
        </p:txBody>
      </p:sp>
      <p:sp>
        <p:nvSpPr>
          <p:cNvPr id="3" name="Content Placeholder 2"/>
          <p:cNvSpPr>
            <a:spLocks noGrp="1"/>
          </p:cNvSpPr>
          <p:nvPr>
            <p:ph sz="half" idx="1"/>
          </p:nvPr>
        </p:nvSpPr>
        <p:spPr/>
        <p:txBody>
          <a:bodyPr/>
          <a:lstStyle/>
          <a:p>
            <a:r>
              <a:rPr lang="en-US" dirty="0"/>
              <a:t>Solve the equation and write a reason for each step</a:t>
            </a:r>
          </a:p>
          <a:p>
            <a:pPr lvl="1"/>
            <a:r>
              <a:rPr lang="en-US" dirty="0"/>
              <a:t>14</a:t>
            </a:r>
            <a:r>
              <a:rPr lang="en-US" i="1" dirty="0"/>
              <a:t>x</a:t>
            </a:r>
            <a:r>
              <a:rPr lang="en-US" dirty="0"/>
              <a:t> + 3(7 – </a:t>
            </a:r>
            <a:r>
              <a:rPr lang="en-US" i="1" dirty="0"/>
              <a:t>x</a:t>
            </a:r>
            <a:r>
              <a:rPr lang="en-US" dirty="0"/>
              <a:t>) = -1</a:t>
            </a:r>
          </a:p>
          <a:p>
            <a:pPr lvl="1"/>
            <a:endParaRPr lang="en-US" dirty="0"/>
          </a:p>
          <a:p>
            <a:pPr lvl="1"/>
            <a:endParaRPr lang="en-US" dirty="0"/>
          </a:p>
          <a:p>
            <a:pPr lvl="1"/>
            <a:endParaRPr lang="en-US" dirty="0"/>
          </a:p>
        </p:txBody>
      </p:sp>
      <p:sp>
        <p:nvSpPr>
          <p:cNvPr id="4" name="Content Placeholder 3"/>
          <p:cNvSpPr>
            <a:spLocks noGrp="1"/>
          </p:cNvSpPr>
          <p:nvPr>
            <p:ph sz="half" idx="2"/>
          </p:nvPr>
        </p:nvSpPr>
        <p:spPr/>
        <p:txBody>
          <a:bodyPr/>
          <a:lstStyle/>
          <a:p>
            <a:r>
              <a:rPr lang="en-US" dirty="0"/>
              <a:t>Solve  </a:t>
            </a:r>
            <a:r>
              <a:rPr lang="en-US" i="1" dirty="0"/>
              <a:t>A</a:t>
            </a:r>
            <a:r>
              <a:rPr lang="en-US" dirty="0"/>
              <a:t> = ½ </a:t>
            </a:r>
            <a:r>
              <a:rPr lang="en-US" i="1" dirty="0" err="1"/>
              <a:t>bh</a:t>
            </a:r>
            <a:r>
              <a:rPr lang="en-US" dirty="0"/>
              <a:t>  for </a:t>
            </a:r>
            <a:r>
              <a:rPr lang="en-US" i="1" dirty="0"/>
              <a:t>b</a:t>
            </a:r>
            <a:r>
              <a:rPr lang="en-US" dirty="0"/>
              <a: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2.4 </a:t>
            </a:r>
            <a:r>
              <a:rPr lang="en-US" b="0" dirty="0"/>
              <a:t>Algebraic Reasoning</a:t>
            </a:r>
            <a:endParaRPr lang="en-US" dirty="0"/>
          </a:p>
        </p:txBody>
      </p:sp>
      <p:sp>
        <p:nvSpPr>
          <p:cNvPr id="3" name="Content Placeholder 2"/>
          <p:cNvSpPr>
            <a:spLocks noGrp="1"/>
          </p:cNvSpPr>
          <p:nvPr>
            <p:ph idx="1"/>
          </p:nvPr>
        </p:nvSpPr>
        <p:spPr/>
        <p:txBody>
          <a:bodyPr>
            <a:normAutofit fontScale="92500" lnSpcReduction="10000"/>
          </a:bodyPr>
          <a:lstStyle/>
          <a:p>
            <a:r>
              <a:rPr lang="en-US" dirty="0"/>
              <a:t>Given: </a:t>
            </a:r>
            <a:r>
              <a:rPr lang="en-US" dirty="0" err="1"/>
              <a:t>m</a:t>
            </a:r>
            <a:r>
              <a:rPr lang="en-US" dirty="0" err="1">
                <a:sym typeface="Symbol"/>
              </a:rPr>
              <a:t>ABD</a:t>
            </a:r>
            <a:r>
              <a:rPr lang="en-US" dirty="0">
                <a:sym typeface="Symbol"/>
              </a:rPr>
              <a:t> = </a:t>
            </a:r>
            <a:r>
              <a:rPr lang="en-US" dirty="0" err="1">
                <a:sym typeface="Symbol"/>
              </a:rPr>
              <a:t>mCBE</a:t>
            </a:r>
            <a:endParaRPr lang="en-US" dirty="0">
              <a:sym typeface="Symbol"/>
            </a:endParaRPr>
          </a:p>
          <a:p>
            <a:r>
              <a:rPr lang="en-US" dirty="0">
                <a:sym typeface="Symbol"/>
              </a:rPr>
              <a:t>Show that m1 = m3</a:t>
            </a:r>
          </a:p>
          <a:p>
            <a:endParaRPr lang="en-US" dirty="0">
              <a:sym typeface="Symbol"/>
            </a:endParaRPr>
          </a:p>
          <a:p>
            <a:endParaRPr lang="en-US" dirty="0">
              <a:sym typeface="Symbol"/>
            </a:endParaRPr>
          </a:p>
          <a:p>
            <a:endParaRPr lang="en-US" dirty="0">
              <a:sym typeface="Symbol"/>
            </a:endParaRPr>
          </a:p>
          <a:p>
            <a:endParaRPr lang="en-US" dirty="0">
              <a:sym typeface="Symbol"/>
            </a:endParaRPr>
          </a:p>
          <a:p>
            <a:endParaRPr lang="en-US" dirty="0">
              <a:sym typeface="Symbol"/>
            </a:endParaRPr>
          </a:p>
          <a:p>
            <a:endParaRPr lang="en-US" dirty="0">
              <a:sym typeface="Symbol"/>
            </a:endParaRPr>
          </a:p>
          <a:p>
            <a:r>
              <a:rPr lang="en-US" dirty="0"/>
              <a:t>92 #2, 4, 6, 8, 10, 16, 20, 22, 24, 28, 30, 32, 34, 36, 38, 53, 54, 60, 61, 63</a:t>
            </a:r>
          </a:p>
        </p:txBody>
      </p:sp>
      <p:grpSp>
        <p:nvGrpSpPr>
          <p:cNvPr id="4" name="Group 3">
            <a:extLst>
              <a:ext uri="{FF2B5EF4-FFF2-40B4-BE49-F238E27FC236}">
                <a16:creationId xmlns:a16="http://schemas.microsoft.com/office/drawing/2014/main" id="{58E96FE5-8078-4846-9E94-FCAA40D49000}"/>
              </a:ext>
            </a:extLst>
          </p:cNvPr>
          <p:cNvGrpSpPr/>
          <p:nvPr/>
        </p:nvGrpSpPr>
        <p:grpSpPr>
          <a:xfrm>
            <a:off x="7721600" y="1905000"/>
            <a:ext cx="3556000" cy="3733800"/>
            <a:chOff x="7721600" y="1905000"/>
            <a:chExt cx="3556000" cy="3733800"/>
          </a:xfrm>
        </p:grpSpPr>
        <p:sp>
          <p:nvSpPr>
            <p:cNvPr id="21" name="TextBox 20"/>
            <p:cNvSpPr txBox="1"/>
            <p:nvPr/>
          </p:nvSpPr>
          <p:spPr>
            <a:xfrm>
              <a:off x="10160000" y="4800600"/>
              <a:ext cx="711200" cy="502766"/>
            </a:xfrm>
            <a:prstGeom prst="rect">
              <a:avLst/>
            </a:prstGeom>
            <a:noFill/>
          </p:spPr>
          <p:txBody>
            <a:bodyPr wrap="square" rtlCol="0">
              <a:spAutoFit/>
            </a:bodyPr>
            <a:lstStyle/>
            <a:p>
              <a:r>
                <a:rPr lang="en-US" sz="2667" i="1" dirty="0"/>
                <a:t>E</a:t>
              </a:r>
            </a:p>
          </p:txBody>
        </p:sp>
        <p:sp>
          <p:nvSpPr>
            <p:cNvPr id="18" name="TextBox 17"/>
            <p:cNvSpPr txBox="1"/>
            <p:nvPr/>
          </p:nvSpPr>
          <p:spPr>
            <a:xfrm>
              <a:off x="10261600" y="1905000"/>
              <a:ext cx="711200" cy="502766"/>
            </a:xfrm>
            <a:prstGeom prst="rect">
              <a:avLst/>
            </a:prstGeom>
            <a:noFill/>
          </p:spPr>
          <p:txBody>
            <a:bodyPr wrap="square" rtlCol="0">
              <a:spAutoFit/>
            </a:bodyPr>
            <a:lstStyle/>
            <a:p>
              <a:r>
                <a:rPr lang="en-US" sz="2667" i="1" dirty="0"/>
                <a:t>A</a:t>
              </a:r>
            </a:p>
          </p:txBody>
        </p:sp>
        <p:sp>
          <p:nvSpPr>
            <p:cNvPr id="25" name="TextBox 24"/>
            <p:cNvSpPr txBox="1"/>
            <p:nvPr/>
          </p:nvSpPr>
          <p:spPr>
            <a:xfrm>
              <a:off x="8737600" y="3989445"/>
              <a:ext cx="711200" cy="502766"/>
            </a:xfrm>
            <a:prstGeom prst="rect">
              <a:avLst/>
            </a:prstGeom>
            <a:noFill/>
          </p:spPr>
          <p:txBody>
            <a:bodyPr wrap="square" rtlCol="0">
              <a:spAutoFit/>
            </a:bodyPr>
            <a:lstStyle/>
            <a:p>
              <a:r>
                <a:rPr lang="en-US" sz="2667" dirty="0"/>
                <a:t>3</a:t>
              </a:r>
            </a:p>
          </p:txBody>
        </p:sp>
        <p:sp>
          <p:nvSpPr>
            <p:cNvPr id="22" name="TextBox 21"/>
            <p:cNvSpPr txBox="1"/>
            <p:nvPr/>
          </p:nvSpPr>
          <p:spPr>
            <a:xfrm>
              <a:off x="7721600" y="3733800"/>
              <a:ext cx="711200" cy="502766"/>
            </a:xfrm>
            <a:prstGeom prst="rect">
              <a:avLst/>
            </a:prstGeom>
            <a:noFill/>
          </p:spPr>
          <p:txBody>
            <a:bodyPr wrap="square" rtlCol="0">
              <a:spAutoFit/>
            </a:bodyPr>
            <a:lstStyle/>
            <a:p>
              <a:r>
                <a:rPr lang="en-US" sz="2667" i="1" dirty="0"/>
                <a:t>B</a:t>
              </a:r>
            </a:p>
          </p:txBody>
        </p:sp>
        <p:grpSp>
          <p:nvGrpSpPr>
            <p:cNvPr id="12" name="Group 11"/>
            <p:cNvGrpSpPr/>
            <p:nvPr/>
          </p:nvGrpSpPr>
          <p:grpSpPr>
            <a:xfrm>
              <a:off x="8128000" y="1981200"/>
              <a:ext cx="3149600" cy="3657600"/>
              <a:chOff x="6096000" y="1981200"/>
              <a:chExt cx="2362200" cy="3657600"/>
            </a:xfrm>
          </p:grpSpPr>
          <p:cxnSp>
            <p:nvCxnSpPr>
              <p:cNvPr id="5" name="Straight Arrow Connector 4"/>
              <p:cNvCxnSpPr/>
              <p:nvPr/>
            </p:nvCxnSpPr>
            <p:spPr>
              <a:xfrm flipV="1">
                <a:off x="6096000" y="1981200"/>
                <a:ext cx="2209800" cy="1981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6096000" y="3276600"/>
                <a:ext cx="236220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096000" y="3962400"/>
                <a:ext cx="2286000" cy="762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096000" y="3962400"/>
                <a:ext cx="2057400" cy="1676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 name="Oval 12"/>
            <p:cNvSpPr/>
            <p:nvPr/>
          </p:nvSpPr>
          <p:spPr>
            <a:xfrm>
              <a:off x="8107680" y="3916680"/>
              <a:ext cx="101600" cy="76200"/>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4" name="Oval 13"/>
            <p:cNvSpPr/>
            <p:nvPr/>
          </p:nvSpPr>
          <p:spPr>
            <a:xfrm>
              <a:off x="10261600" y="5257800"/>
              <a:ext cx="101600" cy="76200"/>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9" name="TextBox 18"/>
            <p:cNvSpPr txBox="1"/>
            <p:nvPr/>
          </p:nvSpPr>
          <p:spPr>
            <a:xfrm>
              <a:off x="10464800" y="2952691"/>
              <a:ext cx="711200" cy="502766"/>
            </a:xfrm>
            <a:prstGeom prst="rect">
              <a:avLst/>
            </a:prstGeom>
            <a:noFill/>
          </p:spPr>
          <p:txBody>
            <a:bodyPr wrap="square" rtlCol="0">
              <a:spAutoFit/>
            </a:bodyPr>
            <a:lstStyle/>
            <a:p>
              <a:r>
                <a:rPr lang="en-US" sz="2667" i="1" dirty="0"/>
                <a:t>C</a:t>
              </a:r>
            </a:p>
          </p:txBody>
        </p:sp>
        <p:sp>
          <p:nvSpPr>
            <p:cNvPr id="15" name="Oval 14"/>
            <p:cNvSpPr/>
            <p:nvPr/>
          </p:nvSpPr>
          <p:spPr>
            <a:xfrm>
              <a:off x="10566400" y="4541520"/>
              <a:ext cx="101600" cy="76200"/>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6" name="Oval 15"/>
            <p:cNvSpPr/>
            <p:nvPr/>
          </p:nvSpPr>
          <p:spPr>
            <a:xfrm>
              <a:off x="10668000" y="3352800"/>
              <a:ext cx="101600" cy="76200"/>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7" name="Oval 16"/>
            <p:cNvSpPr/>
            <p:nvPr/>
          </p:nvSpPr>
          <p:spPr>
            <a:xfrm>
              <a:off x="10647680" y="2194560"/>
              <a:ext cx="101600" cy="76200"/>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20" name="TextBox 19"/>
            <p:cNvSpPr txBox="1"/>
            <p:nvPr/>
          </p:nvSpPr>
          <p:spPr>
            <a:xfrm>
              <a:off x="10464800" y="4114800"/>
              <a:ext cx="711200" cy="502766"/>
            </a:xfrm>
            <a:prstGeom prst="rect">
              <a:avLst/>
            </a:prstGeom>
            <a:noFill/>
          </p:spPr>
          <p:txBody>
            <a:bodyPr wrap="square" rtlCol="0">
              <a:spAutoFit/>
            </a:bodyPr>
            <a:lstStyle/>
            <a:p>
              <a:r>
                <a:rPr lang="en-US" sz="2667" i="1" dirty="0"/>
                <a:t>D</a:t>
              </a:r>
            </a:p>
          </p:txBody>
        </p:sp>
        <p:sp>
          <p:nvSpPr>
            <p:cNvPr id="23" name="TextBox 22"/>
            <p:cNvSpPr txBox="1"/>
            <p:nvPr/>
          </p:nvSpPr>
          <p:spPr>
            <a:xfrm>
              <a:off x="8636000" y="3395085"/>
              <a:ext cx="711200" cy="502766"/>
            </a:xfrm>
            <a:prstGeom prst="rect">
              <a:avLst/>
            </a:prstGeom>
            <a:noFill/>
          </p:spPr>
          <p:txBody>
            <a:bodyPr wrap="square" rtlCol="0">
              <a:spAutoFit/>
            </a:bodyPr>
            <a:lstStyle/>
            <a:p>
              <a:r>
                <a:rPr lang="en-US" sz="2667" dirty="0"/>
                <a:t>1</a:t>
              </a:r>
            </a:p>
          </p:txBody>
        </p:sp>
        <p:sp>
          <p:nvSpPr>
            <p:cNvPr id="24" name="TextBox 23"/>
            <p:cNvSpPr txBox="1"/>
            <p:nvPr/>
          </p:nvSpPr>
          <p:spPr>
            <a:xfrm>
              <a:off x="8534400" y="3707127"/>
              <a:ext cx="711200" cy="502766"/>
            </a:xfrm>
            <a:prstGeom prst="rect">
              <a:avLst/>
            </a:prstGeom>
            <a:noFill/>
          </p:spPr>
          <p:txBody>
            <a:bodyPr wrap="square" rtlCol="0">
              <a:spAutoFit/>
            </a:bodyPr>
            <a:lstStyle/>
            <a:p>
              <a:r>
                <a:rPr lang="en-US" sz="2667" dirty="0"/>
                <a:t>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5436C-2053-4E7F-9E4B-0B3FA147A06A}"/>
              </a:ext>
            </a:extLst>
          </p:cNvPr>
          <p:cNvSpPr>
            <a:spLocks noGrp="1"/>
          </p:cNvSpPr>
          <p:nvPr>
            <p:ph type="title"/>
          </p:nvPr>
        </p:nvSpPr>
        <p:spPr/>
        <p:txBody>
          <a:bodyPr/>
          <a:lstStyle/>
          <a:p>
            <a:r>
              <a:rPr lang="en-US" dirty="0"/>
              <a:t>2.5 </a:t>
            </a:r>
            <a:r>
              <a:rPr lang="en-US" b="0" dirty="0"/>
              <a:t>Proving Statements about</a:t>
            </a:r>
            <a:br>
              <a:rPr lang="en-US" b="0" dirty="0"/>
            </a:br>
            <a:r>
              <a:rPr lang="en-US" b="0" dirty="0"/>
              <a:t>Segments and Angles</a:t>
            </a:r>
            <a:endParaRPr lang="en-US" dirty="0"/>
          </a:p>
        </p:txBody>
      </p:sp>
      <p:sp>
        <p:nvSpPr>
          <p:cNvPr id="3" name="Text Placeholder 2">
            <a:extLst>
              <a:ext uri="{FF2B5EF4-FFF2-40B4-BE49-F238E27FC236}">
                <a16:creationId xmlns:a16="http://schemas.microsoft.com/office/drawing/2014/main" id="{9EB07428-6633-4FAE-ADD6-7FF00A000EB7}"/>
              </a:ext>
            </a:extLst>
          </p:cNvPr>
          <p:cNvSpPr>
            <a:spLocks noGrp="1"/>
          </p:cNvSpPr>
          <p:nvPr>
            <p:ph type="body" idx="1"/>
          </p:nvPr>
        </p:nvSpPr>
        <p:spPr/>
        <p:txBody>
          <a:bodyPr/>
          <a:lstStyle/>
          <a:p>
            <a:r>
              <a:rPr lang="en-US" dirty="0"/>
              <a:t>Objectives: By the end of the lesson,</a:t>
            </a:r>
          </a:p>
          <a:p>
            <a:r>
              <a:rPr lang="en-US" dirty="0"/>
              <a:t>• I can explain the structure of a two-column proof.</a:t>
            </a:r>
          </a:p>
          <a:p>
            <a:r>
              <a:rPr lang="en-US" dirty="0"/>
              <a:t>• I can write a two-column proof.</a:t>
            </a:r>
          </a:p>
          <a:p>
            <a:r>
              <a:rPr lang="en-US" dirty="0"/>
              <a:t>• I can identify properties of congruence.</a:t>
            </a:r>
          </a:p>
        </p:txBody>
      </p:sp>
    </p:spTree>
    <p:extLst>
      <p:ext uri="{BB962C8B-B14F-4D97-AF65-F5344CB8AC3E}">
        <p14:creationId xmlns:p14="http://schemas.microsoft.com/office/powerpoint/2010/main" val="74154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2.5 </a:t>
            </a:r>
            <a:r>
              <a:rPr lang="en-US" b="0" dirty="0"/>
              <a:t>Proving Statements about</a:t>
            </a:r>
            <a:br>
              <a:rPr lang="en-US" b="0" dirty="0"/>
            </a:br>
            <a:r>
              <a:rPr lang="en-US" b="0" dirty="0"/>
              <a:t>Segments and Angles</a:t>
            </a:r>
            <a:endParaRPr lang="en-US" dirty="0"/>
          </a:p>
        </p:txBody>
      </p:sp>
      <p:sp>
        <p:nvSpPr>
          <p:cNvPr id="3" name="Content Placeholder 2"/>
          <p:cNvSpPr>
            <a:spLocks noGrp="1"/>
          </p:cNvSpPr>
          <p:nvPr>
            <p:ph idx="1"/>
          </p:nvPr>
        </p:nvSpPr>
        <p:spPr/>
        <p:txBody>
          <a:bodyPr>
            <a:normAutofit/>
          </a:bodyPr>
          <a:lstStyle/>
          <a:p>
            <a:r>
              <a:rPr lang="en-US" dirty="0"/>
              <a:t>Pay attention today, we are going to talk about how to write proofs.</a:t>
            </a:r>
          </a:p>
          <a:p>
            <a:endParaRPr lang="en-US" dirty="0"/>
          </a:p>
          <a:p>
            <a:r>
              <a:rPr lang="en-US" dirty="0"/>
              <a:t>Proofs are like making a peanut butter and jelly sandwich.</a:t>
            </a:r>
          </a:p>
          <a:p>
            <a:pPr lvl="0"/>
            <a:endParaRPr lang="en-US" dirty="0"/>
          </a:p>
          <a:p>
            <a:pPr lvl="0"/>
            <a:r>
              <a:rPr lang="en-US" dirty="0"/>
              <a:t>Given: Loaf of bread, jar of peanut butter, and jelly sitting on counter</a:t>
            </a:r>
          </a:p>
          <a:p>
            <a:pPr lvl="0"/>
            <a:r>
              <a:rPr lang="en-US" dirty="0"/>
              <a:t>Prove: Make a peanut butter and jelly sandwich</a:t>
            </a:r>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a:bodyPr>
          <a:lstStyle/>
          <a:p>
            <a:r>
              <a:rPr lang="en-US" dirty="0"/>
              <a:t>2.5 </a:t>
            </a:r>
            <a:r>
              <a:rPr lang="en-US" b="0" dirty="0"/>
              <a:t>Proving Statements about</a:t>
            </a:r>
            <a:br>
              <a:rPr lang="en-US" b="0" dirty="0"/>
            </a:br>
            <a:r>
              <a:rPr lang="en-US" b="0" dirty="0"/>
              <a:t>Segments and Angles</a:t>
            </a:r>
            <a:endParaRPr lang="en-US" dirty="0"/>
          </a:p>
        </p:txBody>
      </p:sp>
      <p:sp>
        <p:nvSpPr>
          <p:cNvPr id="61443" name="Rectangle 3"/>
          <p:cNvSpPr>
            <a:spLocks noGrp="1" noChangeArrowheads="1"/>
          </p:cNvSpPr>
          <p:nvPr>
            <p:ph type="body" idx="1"/>
          </p:nvPr>
        </p:nvSpPr>
        <p:spPr>
          <a:xfrm>
            <a:off x="0" y="2407919"/>
            <a:ext cx="12192000" cy="3733800"/>
          </a:xfrm>
        </p:spPr>
        <p:txBody>
          <a:bodyPr>
            <a:noAutofit/>
          </a:bodyPr>
          <a:lstStyle/>
          <a:p>
            <a:r>
              <a:rPr lang="en-US" sz="2667" dirty="0"/>
              <a:t>Writing proofs follow the same step as the sandwich. </a:t>
            </a:r>
          </a:p>
          <a:p>
            <a:pPr marL="1295368" lvl="1" indent="-685783">
              <a:buFont typeface="+mj-lt"/>
              <a:buAutoNum type="arabicPeriod"/>
            </a:pPr>
            <a:r>
              <a:rPr lang="en-US" sz="2400" dirty="0"/>
              <a:t>Write the given and prove written at the top for reference</a:t>
            </a:r>
          </a:p>
          <a:p>
            <a:pPr marL="1295368" lvl="1" indent="-685783">
              <a:buFont typeface="+mj-lt"/>
              <a:buAutoNum type="arabicPeriod"/>
            </a:pPr>
            <a:r>
              <a:rPr lang="en-US" sz="2400" dirty="0"/>
              <a:t>Start with the given as step 1</a:t>
            </a:r>
          </a:p>
          <a:p>
            <a:pPr marL="1295368" lvl="1" indent="-685783">
              <a:buFont typeface="+mj-lt"/>
              <a:buAutoNum type="arabicPeriod"/>
            </a:pPr>
            <a:r>
              <a:rPr lang="en-US" sz="2400" dirty="0"/>
              <a:t>The steps need to be in an logical order</a:t>
            </a:r>
          </a:p>
          <a:p>
            <a:pPr marL="1295368" lvl="1" indent="-685783">
              <a:buFont typeface="+mj-lt"/>
              <a:buAutoNum type="arabicPeriod"/>
            </a:pPr>
            <a:r>
              <a:rPr lang="en-US" sz="2400" dirty="0"/>
              <a:t>You cannot use an object without it being in the problem</a:t>
            </a:r>
          </a:p>
          <a:p>
            <a:pPr marL="1295368" lvl="1" indent="-685783">
              <a:buFont typeface="+mj-lt"/>
              <a:buAutoNum type="arabicPeriod"/>
            </a:pPr>
            <a:r>
              <a:rPr lang="en-US" sz="2400" dirty="0"/>
              <a:t>Remember the hypothesis states the object you are working with, the conclusion states what you are doing with it</a:t>
            </a:r>
          </a:p>
          <a:p>
            <a:pPr marL="1295368" lvl="1" indent="-685783">
              <a:buFont typeface="+mj-lt"/>
              <a:buAutoNum type="arabicPeriod"/>
            </a:pPr>
            <a:r>
              <a:rPr lang="en-US" sz="2400" dirty="0"/>
              <a:t>If you get stuck ask, “Okay, now I have _______.  What do I know about ______ ?” and look at the hypotheses of your theorems, definitions, and properties.</a:t>
            </a:r>
          </a:p>
        </p:txBody>
      </p:sp>
      <p:sp>
        <p:nvSpPr>
          <p:cNvPr id="6" name="TextBox 5"/>
          <p:cNvSpPr txBox="1"/>
          <p:nvPr/>
        </p:nvSpPr>
        <p:spPr>
          <a:xfrm>
            <a:off x="1016000" y="1417321"/>
            <a:ext cx="9753600" cy="107721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3200" dirty="0"/>
              <a:t>Congruence of segments and angles is reflexive, symmetric, and transitive.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a:bodyPr>
          <a:lstStyle/>
          <a:p>
            <a:r>
              <a:rPr lang="en-US" dirty="0"/>
              <a:t>2.5 </a:t>
            </a:r>
            <a:r>
              <a:rPr lang="en-US" b="0" dirty="0"/>
              <a:t>Proving Statements about</a:t>
            </a:r>
            <a:br>
              <a:rPr lang="en-US" b="0" dirty="0"/>
            </a:br>
            <a:r>
              <a:rPr lang="en-US" b="0" dirty="0"/>
              <a:t>Segments and Angles</a:t>
            </a:r>
            <a:endParaRPr lang="en-US" dirty="0"/>
          </a:p>
        </p:txBody>
      </p:sp>
      <p:sp>
        <p:nvSpPr>
          <p:cNvPr id="62467" name="Rectangle 3"/>
          <p:cNvSpPr>
            <a:spLocks noGrp="1" noChangeArrowheads="1"/>
          </p:cNvSpPr>
          <p:nvPr>
            <p:ph type="body" sz="half" idx="1"/>
          </p:nvPr>
        </p:nvSpPr>
        <p:spPr>
          <a:xfrm>
            <a:off x="0" y="1121665"/>
            <a:ext cx="12192000" cy="2438400"/>
          </a:xfrm>
        </p:spPr>
        <p:txBody>
          <a:bodyPr>
            <a:noAutofit/>
          </a:bodyPr>
          <a:lstStyle/>
          <a:p>
            <a:pPr>
              <a:buFont typeface="Wingdings" pitchFamily="2" charset="2"/>
              <a:buNone/>
            </a:pPr>
            <a:r>
              <a:rPr lang="en-US" b="1" i="1" dirty="0"/>
              <a:t>Complete the proof by justifying each</a:t>
            </a:r>
            <a:r>
              <a:rPr lang="en-US" dirty="0"/>
              <a:t> </a:t>
            </a:r>
          </a:p>
          <a:p>
            <a:pPr>
              <a:buFont typeface="Wingdings" pitchFamily="2" charset="2"/>
              <a:buNone/>
            </a:pPr>
            <a:endParaRPr lang="en-US" dirty="0"/>
          </a:p>
          <a:p>
            <a:pPr>
              <a:buFont typeface="Wingdings" pitchFamily="2" charset="2"/>
              <a:buNone/>
            </a:pPr>
            <a:r>
              <a:rPr lang="en-US" dirty="0"/>
              <a:t>Given: Points P, Q, and S are collinear</a:t>
            </a:r>
          </a:p>
          <a:p>
            <a:pPr>
              <a:buFont typeface="Wingdings" pitchFamily="2" charset="2"/>
              <a:buNone/>
            </a:pPr>
            <a:r>
              <a:rPr lang="en-US" dirty="0"/>
              <a:t>Prove: PQ = PS – QS</a:t>
            </a:r>
          </a:p>
        </p:txBody>
      </p:sp>
      <p:grpSp>
        <p:nvGrpSpPr>
          <p:cNvPr id="2" name="Group 79"/>
          <p:cNvGrpSpPr>
            <a:grpSpLocks/>
          </p:cNvGrpSpPr>
          <p:nvPr/>
        </p:nvGrpSpPr>
        <p:grpSpPr bwMode="auto">
          <a:xfrm>
            <a:off x="6441440" y="1672874"/>
            <a:ext cx="5384800" cy="503239"/>
            <a:chOff x="2928" y="2016"/>
            <a:chExt cx="2544" cy="317"/>
          </a:xfrm>
        </p:grpSpPr>
        <p:sp>
          <p:nvSpPr>
            <p:cNvPr id="62532" name="Text Box 68"/>
            <p:cNvSpPr txBox="1">
              <a:spLocks noChangeArrowheads="1"/>
            </p:cNvSpPr>
            <p:nvPr/>
          </p:nvSpPr>
          <p:spPr bwMode="auto">
            <a:xfrm>
              <a:off x="2928" y="2016"/>
              <a:ext cx="2544" cy="317"/>
            </a:xfrm>
            <a:prstGeom prst="rect">
              <a:avLst/>
            </a:prstGeom>
            <a:noFill/>
            <a:ln w="9525">
              <a:noFill/>
              <a:miter lim="800000"/>
              <a:headEnd/>
              <a:tailEnd/>
            </a:ln>
            <a:effectLst/>
          </p:spPr>
          <p:txBody>
            <a:bodyPr>
              <a:spAutoFit/>
            </a:bodyPr>
            <a:lstStyle/>
            <a:p>
              <a:r>
                <a:rPr lang="en-US" sz="2667" b="1" dirty="0"/>
                <a:t>P        	   Q                                              S</a:t>
              </a:r>
            </a:p>
          </p:txBody>
        </p:sp>
        <p:sp>
          <p:nvSpPr>
            <p:cNvPr id="62533" name="Line 69"/>
            <p:cNvSpPr>
              <a:spLocks noChangeShapeType="1"/>
            </p:cNvSpPr>
            <p:nvPr/>
          </p:nvSpPr>
          <p:spPr bwMode="auto">
            <a:xfrm>
              <a:off x="3024" y="2064"/>
              <a:ext cx="2256" cy="0"/>
            </a:xfrm>
            <a:prstGeom prst="line">
              <a:avLst/>
            </a:prstGeom>
            <a:noFill/>
            <a:ln w="9525">
              <a:solidFill>
                <a:schemeClr val="tx1"/>
              </a:solidFill>
              <a:round/>
              <a:headEnd/>
              <a:tailEnd/>
            </a:ln>
            <a:effectLst/>
          </p:spPr>
          <p:txBody>
            <a:bodyPr/>
            <a:lstStyle/>
            <a:p>
              <a:endParaRPr lang="en-US" sz="2400"/>
            </a:p>
          </p:txBody>
        </p:sp>
      </p:grpSp>
      <p:sp>
        <p:nvSpPr>
          <p:cNvPr id="62538" name="Text Box 74"/>
          <p:cNvSpPr txBox="1">
            <a:spLocks noChangeArrowheads="1"/>
          </p:cNvSpPr>
          <p:nvPr/>
        </p:nvSpPr>
        <p:spPr bwMode="auto">
          <a:xfrm>
            <a:off x="609600" y="3733800"/>
            <a:ext cx="5181600" cy="3046988"/>
          </a:xfrm>
          <a:prstGeom prst="rect">
            <a:avLst/>
          </a:prstGeom>
          <a:noFill/>
          <a:ln w="9525">
            <a:noFill/>
            <a:miter lim="800000"/>
            <a:headEnd/>
            <a:tailEnd/>
          </a:ln>
          <a:effectLst/>
        </p:spPr>
        <p:txBody>
          <a:bodyPr>
            <a:spAutoFit/>
          </a:bodyPr>
          <a:lstStyle/>
          <a:p>
            <a:r>
              <a:rPr lang="en-US" sz="3200" dirty="0"/>
              <a:t>Statements</a:t>
            </a:r>
          </a:p>
          <a:p>
            <a:r>
              <a:rPr lang="en-US" sz="3200" dirty="0"/>
              <a:t>Points P, Q, and S are collinear</a:t>
            </a:r>
          </a:p>
          <a:p>
            <a:r>
              <a:rPr lang="en-US" sz="3200" dirty="0"/>
              <a:t>PS = PQ + QS</a:t>
            </a:r>
            <a:endParaRPr lang="en-US" sz="3200" i="1" dirty="0">
              <a:solidFill>
                <a:schemeClr val="tx2"/>
              </a:solidFill>
            </a:endParaRPr>
          </a:p>
          <a:p>
            <a:r>
              <a:rPr lang="en-US" sz="3200" dirty="0"/>
              <a:t>PS – QS = PQ</a:t>
            </a:r>
            <a:endParaRPr lang="en-US" sz="3200" i="1" dirty="0">
              <a:solidFill>
                <a:schemeClr val="tx2"/>
              </a:solidFill>
            </a:endParaRPr>
          </a:p>
          <a:p>
            <a:r>
              <a:rPr lang="en-US" sz="3200" dirty="0"/>
              <a:t>PQ = PS – QS</a:t>
            </a:r>
            <a:endParaRPr lang="en-US" sz="3200" i="1" dirty="0">
              <a:solidFill>
                <a:schemeClr val="tx2"/>
              </a:solidFill>
            </a:endParaRPr>
          </a:p>
        </p:txBody>
      </p:sp>
      <p:sp>
        <p:nvSpPr>
          <p:cNvPr id="62539" name="Text Box 75"/>
          <p:cNvSpPr txBox="1">
            <a:spLocks noChangeArrowheads="1"/>
          </p:cNvSpPr>
          <p:nvPr/>
        </p:nvSpPr>
        <p:spPr bwMode="auto">
          <a:xfrm>
            <a:off x="6197600" y="3733800"/>
            <a:ext cx="5486400" cy="3046988"/>
          </a:xfrm>
          <a:prstGeom prst="rect">
            <a:avLst/>
          </a:prstGeom>
          <a:noFill/>
          <a:ln w="9525">
            <a:noFill/>
            <a:miter lim="800000"/>
            <a:headEnd/>
            <a:tailEnd/>
          </a:ln>
          <a:effectLst/>
        </p:spPr>
        <p:txBody>
          <a:bodyPr>
            <a:spAutoFit/>
          </a:bodyPr>
          <a:lstStyle/>
          <a:p>
            <a:r>
              <a:rPr lang="en-US" sz="3200"/>
              <a:t>Reasons</a:t>
            </a:r>
          </a:p>
          <a:p>
            <a:r>
              <a:rPr lang="en-US" sz="3200" i="1">
                <a:solidFill>
                  <a:schemeClr val="tx2"/>
                </a:solidFill>
              </a:rPr>
              <a:t>Given</a:t>
            </a:r>
          </a:p>
          <a:p>
            <a:endParaRPr lang="en-US" sz="3200" i="1">
              <a:solidFill>
                <a:schemeClr val="tx2"/>
              </a:solidFill>
            </a:endParaRPr>
          </a:p>
          <a:p>
            <a:r>
              <a:rPr lang="en-US" sz="3200" i="1">
                <a:solidFill>
                  <a:schemeClr val="tx2"/>
                </a:solidFill>
              </a:rPr>
              <a:t>Segment addition post</a:t>
            </a:r>
          </a:p>
          <a:p>
            <a:r>
              <a:rPr lang="en-US" sz="3200" i="1">
                <a:solidFill>
                  <a:schemeClr val="tx2"/>
                </a:solidFill>
              </a:rPr>
              <a:t>Subtraction</a:t>
            </a:r>
          </a:p>
          <a:p>
            <a:r>
              <a:rPr lang="en-US" sz="3200" i="1">
                <a:solidFill>
                  <a:schemeClr val="tx2"/>
                </a:solidFill>
              </a:rPr>
              <a:t>Symmetric</a:t>
            </a:r>
          </a:p>
        </p:txBody>
      </p:sp>
      <p:grpSp>
        <p:nvGrpSpPr>
          <p:cNvPr id="3" name="Group 78"/>
          <p:cNvGrpSpPr>
            <a:grpSpLocks/>
          </p:cNvGrpSpPr>
          <p:nvPr/>
        </p:nvGrpSpPr>
        <p:grpSpPr bwMode="auto">
          <a:xfrm>
            <a:off x="508000" y="3886200"/>
            <a:ext cx="10566400" cy="2438400"/>
            <a:chOff x="240" y="2448"/>
            <a:chExt cx="4992" cy="1536"/>
          </a:xfrm>
        </p:grpSpPr>
        <p:sp>
          <p:nvSpPr>
            <p:cNvPr id="62540" name="Line 76"/>
            <p:cNvSpPr>
              <a:spLocks noChangeShapeType="1"/>
            </p:cNvSpPr>
            <p:nvPr/>
          </p:nvSpPr>
          <p:spPr bwMode="auto">
            <a:xfrm>
              <a:off x="240" y="2736"/>
              <a:ext cx="4992" cy="0"/>
            </a:xfrm>
            <a:prstGeom prst="line">
              <a:avLst/>
            </a:prstGeom>
            <a:noFill/>
            <a:ln w="9525">
              <a:solidFill>
                <a:schemeClr val="tx1"/>
              </a:solidFill>
              <a:round/>
              <a:headEnd/>
              <a:tailEnd/>
            </a:ln>
            <a:effectLst/>
          </p:spPr>
          <p:txBody>
            <a:bodyPr/>
            <a:lstStyle/>
            <a:p>
              <a:endParaRPr lang="en-US" sz="2400"/>
            </a:p>
          </p:txBody>
        </p:sp>
        <p:sp>
          <p:nvSpPr>
            <p:cNvPr id="62541" name="Line 77"/>
            <p:cNvSpPr>
              <a:spLocks noChangeShapeType="1"/>
            </p:cNvSpPr>
            <p:nvPr/>
          </p:nvSpPr>
          <p:spPr bwMode="auto">
            <a:xfrm>
              <a:off x="2784" y="2448"/>
              <a:ext cx="0" cy="1536"/>
            </a:xfrm>
            <a:prstGeom prst="line">
              <a:avLst/>
            </a:prstGeom>
            <a:noFill/>
            <a:ln w="9525">
              <a:solidFill>
                <a:schemeClr val="tx1"/>
              </a:solidFill>
              <a:round/>
              <a:headEnd/>
              <a:tailEnd/>
            </a:ln>
            <a:effectLst/>
          </p:spPr>
          <p:txBody>
            <a:bodyPr/>
            <a:lstStyle/>
            <a:p>
              <a:endParaRPr lang="en-US" sz="24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fade">
                                      <p:cBhvr>
                                        <p:cTn id="7" dur="2000"/>
                                        <p:tgtEl>
                                          <p:spTgt spid="62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467">
                                            <p:txEl>
                                              <p:pRg st="2" end="2"/>
                                            </p:txEl>
                                          </p:spTgt>
                                        </p:tgtEl>
                                        <p:attrNameLst>
                                          <p:attrName>style.visibility</p:attrName>
                                        </p:attrNameLst>
                                      </p:cBhvr>
                                      <p:to>
                                        <p:strVal val="visible"/>
                                      </p:to>
                                    </p:set>
                                    <p:animEffect transition="in" filter="fade">
                                      <p:cBhvr>
                                        <p:cTn id="12" dur="2000"/>
                                        <p:tgtEl>
                                          <p:spTgt spid="62467">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2467">
                                            <p:txEl>
                                              <p:pRg st="3" end="3"/>
                                            </p:txEl>
                                          </p:spTgt>
                                        </p:tgtEl>
                                        <p:attrNameLst>
                                          <p:attrName>style.visibility</p:attrName>
                                        </p:attrNameLst>
                                      </p:cBhvr>
                                      <p:to>
                                        <p:strVal val="visible"/>
                                      </p:to>
                                    </p:set>
                                    <p:animEffect transition="in" filter="fade">
                                      <p:cBhvr>
                                        <p:cTn id="15" dur="2000"/>
                                        <p:tgtEl>
                                          <p:spTgt spid="62467">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000"/>
                                        <p:tgtEl>
                                          <p:spTgt spid="3"/>
                                        </p:tgtEl>
                                      </p:cBhvr>
                                    </p:animEffect>
                                  </p:childTnLst>
                                </p:cTn>
                              </p:par>
                              <p:par>
                                <p:cTn id="24" presetID="10" presetClass="entr" presetSubtype="0" fill="hold" nodeType="withEffect">
                                  <p:stCondLst>
                                    <p:cond delay="0"/>
                                  </p:stCondLst>
                                  <p:childTnLst>
                                    <p:set>
                                      <p:cBhvr>
                                        <p:cTn id="25" dur="1" fill="hold">
                                          <p:stCondLst>
                                            <p:cond delay="0"/>
                                          </p:stCondLst>
                                        </p:cTn>
                                        <p:tgtEl>
                                          <p:spTgt spid="62538">
                                            <p:txEl>
                                              <p:pRg st="0" end="0"/>
                                            </p:txEl>
                                          </p:spTgt>
                                        </p:tgtEl>
                                        <p:attrNameLst>
                                          <p:attrName>style.visibility</p:attrName>
                                        </p:attrNameLst>
                                      </p:cBhvr>
                                      <p:to>
                                        <p:strVal val="visible"/>
                                      </p:to>
                                    </p:set>
                                    <p:animEffect transition="in" filter="fade">
                                      <p:cBhvr>
                                        <p:cTn id="26" dur="2000"/>
                                        <p:tgtEl>
                                          <p:spTgt spid="62538">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2539">
                                            <p:txEl>
                                              <p:pRg st="0" end="0"/>
                                            </p:txEl>
                                          </p:spTgt>
                                        </p:tgtEl>
                                        <p:attrNameLst>
                                          <p:attrName>style.visibility</p:attrName>
                                        </p:attrNameLst>
                                      </p:cBhvr>
                                      <p:to>
                                        <p:strVal val="visible"/>
                                      </p:to>
                                    </p:set>
                                    <p:animEffect transition="in" filter="fade">
                                      <p:cBhvr>
                                        <p:cTn id="29" dur="2000"/>
                                        <p:tgtEl>
                                          <p:spTgt spid="6253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2538">
                                            <p:txEl>
                                              <p:pRg st="1" end="1"/>
                                            </p:txEl>
                                          </p:spTgt>
                                        </p:tgtEl>
                                        <p:attrNameLst>
                                          <p:attrName>style.visibility</p:attrName>
                                        </p:attrNameLst>
                                      </p:cBhvr>
                                      <p:to>
                                        <p:strVal val="visible"/>
                                      </p:to>
                                    </p:set>
                                    <p:animEffect transition="in" filter="fade">
                                      <p:cBhvr>
                                        <p:cTn id="34" dur="2000"/>
                                        <p:tgtEl>
                                          <p:spTgt spid="6253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2539">
                                            <p:txEl>
                                              <p:pRg st="1" end="1"/>
                                            </p:txEl>
                                          </p:spTgt>
                                        </p:tgtEl>
                                        <p:attrNameLst>
                                          <p:attrName>style.visibility</p:attrName>
                                        </p:attrNameLst>
                                      </p:cBhvr>
                                      <p:to>
                                        <p:strVal val="visible"/>
                                      </p:to>
                                    </p:set>
                                    <p:animEffect transition="in" filter="fade">
                                      <p:cBhvr>
                                        <p:cTn id="39" dur="2000"/>
                                        <p:tgtEl>
                                          <p:spTgt spid="62539">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2538">
                                            <p:txEl>
                                              <p:pRg st="2" end="2"/>
                                            </p:txEl>
                                          </p:spTgt>
                                        </p:tgtEl>
                                        <p:attrNameLst>
                                          <p:attrName>style.visibility</p:attrName>
                                        </p:attrNameLst>
                                      </p:cBhvr>
                                      <p:to>
                                        <p:strVal val="visible"/>
                                      </p:to>
                                    </p:set>
                                    <p:animEffect transition="in" filter="fade">
                                      <p:cBhvr>
                                        <p:cTn id="44" dur="2000"/>
                                        <p:tgtEl>
                                          <p:spTgt spid="62538">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2539">
                                            <p:txEl>
                                              <p:pRg st="3" end="3"/>
                                            </p:txEl>
                                          </p:spTgt>
                                        </p:tgtEl>
                                        <p:attrNameLst>
                                          <p:attrName>style.visibility</p:attrName>
                                        </p:attrNameLst>
                                      </p:cBhvr>
                                      <p:to>
                                        <p:strVal val="visible"/>
                                      </p:to>
                                    </p:set>
                                    <p:animEffect transition="in" filter="fade">
                                      <p:cBhvr>
                                        <p:cTn id="49" dur="2000"/>
                                        <p:tgtEl>
                                          <p:spTgt spid="62539">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2538">
                                            <p:txEl>
                                              <p:pRg st="3" end="3"/>
                                            </p:txEl>
                                          </p:spTgt>
                                        </p:tgtEl>
                                        <p:attrNameLst>
                                          <p:attrName>style.visibility</p:attrName>
                                        </p:attrNameLst>
                                      </p:cBhvr>
                                      <p:to>
                                        <p:strVal val="visible"/>
                                      </p:to>
                                    </p:set>
                                    <p:animEffect transition="in" filter="fade">
                                      <p:cBhvr>
                                        <p:cTn id="54" dur="2000"/>
                                        <p:tgtEl>
                                          <p:spTgt spid="62538">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2539">
                                            <p:txEl>
                                              <p:pRg st="4" end="4"/>
                                            </p:txEl>
                                          </p:spTgt>
                                        </p:tgtEl>
                                        <p:attrNameLst>
                                          <p:attrName>style.visibility</p:attrName>
                                        </p:attrNameLst>
                                      </p:cBhvr>
                                      <p:to>
                                        <p:strVal val="visible"/>
                                      </p:to>
                                    </p:set>
                                    <p:animEffect transition="in" filter="fade">
                                      <p:cBhvr>
                                        <p:cTn id="59" dur="2000"/>
                                        <p:tgtEl>
                                          <p:spTgt spid="62539">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2538">
                                            <p:txEl>
                                              <p:pRg st="4" end="4"/>
                                            </p:txEl>
                                          </p:spTgt>
                                        </p:tgtEl>
                                        <p:attrNameLst>
                                          <p:attrName>style.visibility</p:attrName>
                                        </p:attrNameLst>
                                      </p:cBhvr>
                                      <p:to>
                                        <p:strVal val="visible"/>
                                      </p:to>
                                    </p:set>
                                    <p:animEffect transition="in" filter="fade">
                                      <p:cBhvr>
                                        <p:cTn id="64" dur="2000"/>
                                        <p:tgtEl>
                                          <p:spTgt spid="62538">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62539">
                                            <p:txEl>
                                              <p:pRg st="5" end="5"/>
                                            </p:txEl>
                                          </p:spTgt>
                                        </p:tgtEl>
                                        <p:attrNameLst>
                                          <p:attrName>style.visibility</p:attrName>
                                        </p:attrNameLst>
                                      </p:cBhvr>
                                      <p:to>
                                        <p:strVal val="visible"/>
                                      </p:to>
                                    </p:set>
                                    <p:animEffect transition="in" filter="fade">
                                      <p:cBhvr>
                                        <p:cTn id="69" dur="2000"/>
                                        <p:tgtEl>
                                          <p:spTgt spid="625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a:bodyPr>
          <a:lstStyle/>
          <a:p>
            <a:r>
              <a:rPr lang="en-US" dirty="0"/>
              <a:t>2.5 </a:t>
            </a:r>
            <a:r>
              <a:rPr lang="en-US" b="0" dirty="0"/>
              <a:t>Proving Statements about</a:t>
            </a:r>
            <a:br>
              <a:rPr lang="en-US" b="0" dirty="0"/>
            </a:br>
            <a:r>
              <a:rPr lang="en-US" b="0" dirty="0"/>
              <a:t>Segments and Angles</a:t>
            </a:r>
            <a:endParaRPr lang="en-US" dirty="0"/>
          </a:p>
        </p:txBody>
      </p:sp>
      <mc:AlternateContent xmlns:mc="http://schemas.openxmlformats.org/markup-compatibility/2006" xmlns:a14="http://schemas.microsoft.com/office/drawing/2010/main">
        <mc:Choice Requires="a14">
          <p:sp>
            <p:nvSpPr>
              <p:cNvPr id="65539" name="Rectangle 3"/>
              <p:cNvSpPr>
                <a:spLocks noGrp="1" noChangeArrowheads="1"/>
              </p:cNvSpPr>
              <p:nvPr>
                <p:ph idx="1"/>
              </p:nvPr>
            </p:nvSpPr>
            <p:spPr/>
            <p:txBody>
              <a:bodyPr>
                <a:normAutofit/>
              </a:bodyPr>
              <a:lstStyle/>
              <a:p>
                <a:pPr>
                  <a:buFont typeface="Wingdings" pitchFamily="2" charset="2"/>
                  <a:buNone/>
                </a:pPr>
                <a:r>
                  <a:rPr lang="en-US" sz="2933" dirty="0"/>
                  <a:t>Write a two column proof</a:t>
                </a:r>
              </a:p>
              <a:p>
                <a:endParaRPr lang="en-US" sz="2933" dirty="0"/>
              </a:p>
              <a:p>
                <a:pPr>
                  <a:buFont typeface="Wingdings" pitchFamily="2" charset="2"/>
                  <a:buNone/>
                </a:pPr>
                <a:r>
                  <a:rPr lang="en-US" sz="2933" dirty="0"/>
                  <a:t>Given: </a:t>
                </a:r>
                <a14:m>
                  <m:oMath xmlns:m="http://schemas.openxmlformats.org/officeDocument/2006/math">
                    <m:bar>
                      <m:barPr>
                        <m:pos m:val="top"/>
                        <m:ctrlPr>
                          <a:rPr lang="en-US" sz="2933" i="1">
                            <a:latin typeface="Cambria Math" panose="02040503050406030204" pitchFamily="18" charset="0"/>
                          </a:rPr>
                        </m:ctrlPr>
                      </m:barPr>
                      <m:e>
                        <m:r>
                          <a:rPr lang="en-US" sz="2933" i="1">
                            <a:latin typeface="Cambria Math"/>
                          </a:rPr>
                          <m:t>𝐴𝐶</m:t>
                        </m:r>
                      </m:e>
                    </m:bar>
                    <m:r>
                      <a:rPr lang="en-US" sz="2933" i="1">
                        <a:latin typeface="Cambria Math"/>
                      </a:rPr>
                      <m:t>≅</m:t>
                    </m:r>
                    <m:bar>
                      <m:barPr>
                        <m:pos m:val="top"/>
                        <m:ctrlPr>
                          <a:rPr lang="en-US" sz="2933" i="1">
                            <a:latin typeface="Cambria Math" panose="02040503050406030204" pitchFamily="18" charset="0"/>
                          </a:rPr>
                        </m:ctrlPr>
                      </m:barPr>
                      <m:e>
                        <m:r>
                          <a:rPr lang="en-US" sz="2933" i="1">
                            <a:latin typeface="Cambria Math"/>
                          </a:rPr>
                          <m:t>𝐷𝐹</m:t>
                        </m:r>
                      </m:e>
                    </m:bar>
                  </m:oMath>
                </a14:m>
                <a:r>
                  <a:rPr lang="en-US" sz="2933" dirty="0"/>
                  <a:t>, </a:t>
                </a:r>
                <a14:m>
                  <m:oMath xmlns:m="http://schemas.openxmlformats.org/officeDocument/2006/math">
                    <m:bar>
                      <m:barPr>
                        <m:pos m:val="top"/>
                        <m:ctrlPr>
                          <a:rPr lang="en-US" sz="2933" i="1" dirty="0">
                            <a:latin typeface="Cambria Math" panose="02040503050406030204" pitchFamily="18" charset="0"/>
                          </a:rPr>
                        </m:ctrlPr>
                      </m:barPr>
                      <m:e>
                        <m:r>
                          <a:rPr lang="en-US" sz="2933" i="1" dirty="0">
                            <a:latin typeface="Cambria Math"/>
                          </a:rPr>
                          <m:t>𝐴𝐵</m:t>
                        </m:r>
                      </m:e>
                    </m:bar>
                    <m:r>
                      <a:rPr lang="en-US" sz="2933" i="1" dirty="0">
                        <a:latin typeface="Cambria Math"/>
                      </a:rPr>
                      <m:t>≅</m:t>
                    </m:r>
                    <m:bar>
                      <m:barPr>
                        <m:pos m:val="top"/>
                        <m:ctrlPr>
                          <a:rPr lang="en-US" sz="2933" i="1" dirty="0">
                            <a:latin typeface="Cambria Math" panose="02040503050406030204" pitchFamily="18" charset="0"/>
                          </a:rPr>
                        </m:ctrlPr>
                      </m:barPr>
                      <m:e>
                        <m:r>
                          <a:rPr lang="en-US" sz="2933" i="1" dirty="0">
                            <a:latin typeface="Cambria Math"/>
                          </a:rPr>
                          <m:t>𝐷𝐸</m:t>
                        </m:r>
                      </m:e>
                    </m:bar>
                  </m:oMath>
                </a14:m>
                <a:endParaRPr lang="en-US" sz="2933" dirty="0"/>
              </a:p>
              <a:p>
                <a:pPr>
                  <a:buFont typeface="Wingdings" pitchFamily="2" charset="2"/>
                  <a:buNone/>
                </a:pPr>
                <a:r>
                  <a:rPr lang="en-US" sz="2933" dirty="0"/>
                  <a:t>Prove: </a:t>
                </a:r>
                <a14:m>
                  <m:oMath xmlns:m="http://schemas.openxmlformats.org/officeDocument/2006/math">
                    <m:bar>
                      <m:barPr>
                        <m:pos m:val="top"/>
                        <m:ctrlPr>
                          <a:rPr lang="en-US" sz="2933" i="1">
                            <a:latin typeface="Cambria Math" panose="02040503050406030204" pitchFamily="18" charset="0"/>
                          </a:rPr>
                        </m:ctrlPr>
                      </m:barPr>
                      <m:e>
                        <m:r>
                          <a:rPr lang="en-US" sz="2933" i="1">
                            <a:latin typeface="Cambria Math"/>
                          </a:rPr>
                          <m:t>𝐵𝐶</m:t>
                        </m:r>
                      </m:e>
                    </m:bar>
                    <m:r>
                      <a:rPr lang="en-US" sz="2933" i="1">
                        <a:latin typeface="Cambria Math"/>
                      </a:rPr>
                      <m:t>≅</m:t>
                    </m:r>
                    <m:bar>
                      <m:barPr>
                        <m:pos m:val="top"/>
                        <m:ctrlPr>
                          <a:rPr lang="en-US" sz="2933" i="1">
                            <a:latin typeface="Cambria Math" panose="02040503050406030204" pitchFamily="18" charset="0"/>
                          </a:rPr>
                        </m:ctrlPr>
                      </m:barPr>
                      <m:e>
                        <m:r>
                          <a:rPr lang="en-US" sz="2933" i="1">
                            <a:latin typeface="Cambria Math"/>
                          </a:rPr>
                          <m:t>𝐸𝐹</m:t>
                        </m:r>
                      </m:e>
                    </m:bar>
                  </m:oMath>
                </a14:m>
                <a:endParaRPr lang="en-US" sz="2933" dirty="0"/>
              </a:p>
              <a:p>
                <a:pPr>
                  <a:buFont typeface="Wingdings" pitchFamily="2" charset="2"/>
                  <a:buNone/>
                </a:pPr>
                <a:endParaRPr lang="en-US" sz="2933" dirty="0"/>
              </a:p>
              <a:p>
                <a:pPr>
                  <a:buFont typeface="Wingdings" pitchFamily="2" charset="2"/>
                  <a:buNone/>
                </a:pPr>
                <a:endParaRPr lang="en-US" dirty="0"/>
              </a:p>
              <a:p>
                <a:pPr>
                  <a:buFont typeface="Wingdings" pitchFamily="2" charset="2"/>
                  <a:buNone/>
                </a:pPr>
                <a:endParaRPr lang="en-US" dirty="0"/>
              </a:p>
              <a:p>
                <a:pPr>
                  <a:buFont typeface="Wingdings" pitchFamily="2" charset="2"/>
                  <a:buNone/>
                </a:pPr>
                <a:endParaRPr lang="en-US" dirty="0"/>
              </a:p>
              <a:p>
                <a:pPr>
                  <a:buFont typeface="Wingdings" pitchFamily="2" charset="2"/>
                  <a:buNone/>
                </a:pPr>
                <a:endParaRPr lang="en-US" dirty="0"/>
              </a:p>
            </p:txBody>
          </p:sp>
        </mc:Choice>
        <mc:Fallback xmlns="">
          <p:sp>
            <p:nvSpPr>
              <p:cNvPr id="65539" name="Rectangle 3"/>
              <p:cNvSpPr>
                <a:spLocks noGrp="1" noRot="1" noChangeAspect="1" noMove="1" noResize="1" noEditPoints="1" noAdjustHandles="1" noChangeArrowheads="1" noChangeShapeType="1" noTextEdit="1"/>
              </p:cNvSpPr>
              <p:nvPr>
                <p:ph idx="1"/>
              </p:nvPr>
            </p:nvSpPr>
            <p:spPr>
              <a:blipFill>
                <a:blip r:embed="rId3"/>
                <a:stretch>
                  <a:fillRect l="-1200" t="-826"/>
                </a:stretch>
              </a:blipFill>
            </p:spPr>
            <p:txBody>
              <a:bodyPr/>
              <a:lstStyle/>
              <a:p>
                <a:r>
                  <a:rPr lang="en-US">
                    <a:noFill/>
                  </a:rPr>
                  <a:t> </a:t>
                </a:r>
              </a:p>
            </p:txBody>
          </p:sp>
        </mc:Fallback>
      </mc:AlternateContent>
      <p:grpSp>
        <p:nvGrpSpPr>
          <p:cNvPr id="2" name="Group 4"/>
          <p:cNvGrpSpPr>
            <a:grpSpLocks/>
          </p:cNvGrpSpPr>
          <p:nvPr/>
        </p:nvGrpSpPr>
        <p:grpSpPr bwMode="auto">
          <a:xfrm>
            <a:off x="5486400" y="1664855"/>
            <a:ext cx="6437376" cy="1806151"/>
            <a:chOff x="2001" y="10609"/>
            <a:chExt cx="3366" cy="742"/>
          </a:xfrm>
        </p:grpSpPr>
        <p:sp>
          <p:nvSpPr>
            <p:cNvPr id="65544" name="Text Box 8"/>
            <p:cNvSpPr txBox="1">
              <a:spLocks noChangeArrowheads="1"/>
            </p:cNvSpPr>
            <p:nvPr/>
          </p:nvSpPr>
          <p:spPr bwMode="auto">
            <a:xfrm>
              <a:off x="2001" y="10609"/>
              <a:ext cx="3366" cy="360"/>
            </a:xfrm>
            <a:prstGeom prst="rect">
              <a:avLst/>
            </a:prstGeom>
            <a:noFill/>
            <a:ln w="28575">
              <a:noFill/>
              <a:miter lim="800000"/>
              <a:headEnd/>
              <a:tailEnd/>
            </a:ln>
          </p:spPr>
          <p:txBody>
            <a:bodyPr/>
            <a:lstStyle/>
            <a:p>
              <a:r>
                <a:rPr lang="en-US" sz="3733" dirty="0"/>
                <a:t>A                    B                               C</a:t>
              </a:r>
            </a:p>
          </p:txBody>
        </p:sp>
        <p:sp>
          <p:nvSpPr>
            <p:cNvPr id="65541" name="Line 5"/>
            <p:cNvSpPr>
              <a:spLocks noChangeShapeType="1"/>
            </p:cNvSpPr>
            <p:nvPr/>
          </p:nvSpPr>
          <p:spPr bwMode="auto">
            <a:xfrm>
              <a:off x="2001" y="10980"/>
              <a:ext cx="3366" cy="0"/>
            </a:xfrm>
            <a:prstGeom prst="line">
              <a:avLst/>
            </a:prstGeom>
            <a:noFill/>
            <a:ln w="28575">
              <a:solidFill>
                <a:schemeClr val="tx1"/>
              </a:solidFill>
              <a:round/>
              <a:headEnd/>
              <a:tailEnd/>
            </a:ln>
          </p:spPr>
          <p:txBody>
            <a:bodyPr/>
            <a:lstStyle/>
            <a:p>
              <a:endParaRPr lang="en-US" sz="2400"/>
            </a:p>
          </p:txBody>
        </p:sp>
        <p:sp>
          <p:nvSpPr>
            <p:cNvPr id="65542" name="Text Box 6"/>
            <p:cNvSpPr txBox="1">
              <a:spLocks noChangeArrowheads="1"/>
            </p:cNvSpPr>
            <p:nvPr/>
          </p:nvSpPr>
          <p:spPr bwMode="auto">
            <a:xfrm>
              <a:off x="2001" y="10991"/>
              <a:ext cx="3366" cy="360"/>
            </a:xfrm>
            <a:prstGeom prst="rect">
              <a:avLst/>
            </a:prstGeom>
            <a:noFill/>
            <a:ln w="28575">
              <a:noFill/>
              <a:miter lim="800000"/>
              <a:headEnd/>
              <a:tailEnd/>
            </a:ln>
          </p:spPr>
          <p:txBody>
            <a:bodyPr/>
            <a:lstStyle/>
            <a:p>
              <a:r>
                <a:rPr lang="en-US" sz="3733" dirty="0"/>
                <a:t>D                    E              	             F</a:t>
              </a:r>
            </a:p>
          </p:txBody>
        </p:sp>
        <p:sp>
          <p:nvSpPr>
            <p:cNvPr id="65543" name="Line 7"/>
            <p:cNvSpPr>
              <a:spLocks noChangeShapeType="1"/>
            </p:cNvSpPr>
            <p:nvPr/>
          </p:nvSpPr>
          <p:spPr bwMode="auto">
            <a:xfrm>
              <a:off x="2001" y="10620"/>
              <a:ext cx="3366" cy="0"/>
            </a:xfrm>
            <a:prstGeom prst="line">
              <a:avLst/>
            </a:prstGeom>
            <a:noFill/>
            <a:ln w="28575">
              <a:solidFill>
                <a:schemeClr val="tx1"/>
              </a:solidFill>
              <a:round/>
              <a:headEnd/>
              <a:tailEnd/>
            </a:ln>
          </p:spPr>
          <p:txBody>
            <a:bodyPr/>
            <a:lstStyle/>
            <a:p>
              <a:endParaRPr lang="en-US" sz="24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39">
                                            <p:txEl>
                                              <p:pRg st="3" end="3"/>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EA857-2018-457C-9CD0-92B16C3B035C}"/>
              </a:ext>
            </a:extLst>
          </p:cNvPr>
          <p:cNvSpPr>
            <a:spLocks noGrp="1"/>
          </p:cNvSpPr>
          <p:nvPr>
            <p:ph type="title"/>
          </p:nvPr>
        </p:nvSpPr>
        <p:spPr/>
        <p:txBody>
          <a:bodyPr/>
          <a:lstStyle/>
          <a:p>
            <a:r>
              <a:rPr lang="en-US" dirty="0"/>
              <a:t>2.5 </a:t>
            </a:r>
            <a:r>
              <a:rPr lang="en-US" b="0" dirty="0"/>
              <a:t>Proving Statements about</a:t>
            </a:r>
            <a:br>
              <a:rPr lang="en-US" b="0" dirty="0"/>
            </a:br>
            <a:r>
              <a:rPr lang="en-US" b="0" dirty="0"/>
              <a:t>Segments and Angles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984699C-A6A0-4166-9885-4E697818C590}"/>
                  </a:ext>
                </a:extLst>
              </p:cNvPr>
              <p:cNvSpPr>
                <a:spLocks noGrp="1"/>
              </p:cNvSpPr>
              <p:nvPr>
                <p:ph idx="1"/>
              </p:nvPr>
            </p:nvSpPr>
            <p:spPr>
              <a:xfrm>
                <a:off x="0" y="1326320"/>
                <a:ext cx="12192000" cy="5531679"/>
              </a:xfrm>
            </p:spPr>
            <p:txBody>
              <a:bodyPr>
                <a:normAutofit lnSpcReduction="10000"/>
              </a:bodyPr>
              <a:lstStyle/>
              <a:p>
                <a:r>
                  <a:rPr lang="en-US" dirty="0"/>
                  <a:t>Prove this property of angle bisectors: If you know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𝑀𝑃</m:t>
                        </m:r>
                      </m:e>
                    </m:acc>
                  </m:oMath>
                </a14:m>
                <a:r>
                  <a:rPr lang="en-US" dirty="0"/>
                  <a:t> bisects ∠</a:t>
                </a:r>
                <a:r>
                  <a:rPr lang="en-US" i="1" dirty="0"/>
                  <a:t>LMN</a:t>
                </a:r>
                <a:r>
                  <a:rPr lang="en-US" dirty="0"/>
                  <a:t>, prove that two times </a:t>
                </a:r>
                <a:r>
                  <a:rPr lang="en-US" i="1" dirty="0" err="1"/>
                  <a:t>m</a:t>
                </a:r>
                <a:r>
                  <a:rPr lang="en-US" dirty="0" err="1"/>
                  <a:t>∠</a:t>
                </a:r>
                <a:r>
                  <a:rPr lang="en-US" i="1" dirty="0" err="1"/>
                  <a:t>LMP</a:t>
                </a:r>
                <a:r>
                  <a:rPr lang="en-US" i="1" dirty="0"/>
                  <a:t> </a:t>
                </a:r>
                <a:r>
                  <a:rPr lang="en-US" dirty="0"/>
                  <a:t>is </a:t>
                </a:r>
                <a:r>
                  <a:rPr lang="en-US" i="1" dirty="0" err="1"/>
                  <a:t>m</a:t>
                </a:r>
                <a:r>
                  <a:rPr lang="en-US" dirty="0" err="1"/>
                  <a:t>∠</a:t>
                </a:r>
                <a:r>
                  <a:rPr lang="en-US" i="1" dirty="0" err="1"/>
                  <a:t>LMN</a:t>
                </a:r>
                <a:r>
                  <a:rPr lang="en-US" dirty="0"/>
                  <a:t>.</a:t>
                </a:r>
              </a:p>
              <a:p>
                <a:r>
                  <a:rPr lang="en-US" b="1" dirty="0"/>
                  <a:t>Given: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𝑀𝑃</m:t>
                        </m:r>
                      </m:e>
                    </m:acc>
                  </m:oMath>
                </a14:m>
                <a:r>
                  <a:rPr lang="en-US" dirty="0"/>
                  <a:t> bisects ∠</a:t>
                </a:r>
                <a:r>
                  <a:rPr lang="en-US" i="1" dirty="0"/>
                  <a:t>LMN</a:t>
                </a:r>
                <a:endParaRPr lang="en-US" dirty="0"/>
              </a:p>
              <a:p>
                <a:r>
                  <a:rPr lang="en-US" b="1" dirty="0"/>
                  <a:t>Prove: </a:t>
                </a:r>
                <a:r>
                  <a:rPr lang="en-US" dirty="0"/>
                  <a:t>2(</a:t>
                </a:r>
                <a:r>
                  <a:rPr lang="en-US" i="1" dirty="0" err="1"/>
                  <a:t>m</a:t>
                </a:r>
                <a:r>
                  <a:rPr lang="en-US" dirty="0" err="1"/>
                  <a:t>∠</a:t>
                </a:r>
                <a:r>
                  <a:rPr lang="en-US" i="1" dirty="0" err="1"/>
                  <a:t>LMP</a:t>
                </a:r>
                <a:r>
                  <a:rPr lang="en-US" dirty="0"/>
                  <a:t>) = </a:t>
                </a:r>
                <a:r>
                  <a:rPr lang="en-US" i="1" dirty="0" err="1"/>
                  <a:t>m</a:t>
                </a:r>
                <a:r>
                  <a:rPr lang="en-US" dirty="0" err="1"/>
                  <a:t>∠</a:t>
                </a:r>
                <a:r>
                  <a:rPr lang="en-US" i="1" dirty="0" err="1"/>
                  <a:t>LMN</a:t>
                </a:r>
                <a:endParaRPr lang="en-US" i="1" dirty="0"/>
              </a:p>
              <a:p>
                <a:endParaRPr lang="en-US" i="1" dirty="0"/>
              </a:p>
              <a:p>
                <a:endParaRPr lang="en-US" i="1" dirty="0"/>
              </a:p>
              <a:p>
                <a:endParaRPr lang="en-US" i="1" dirty="0"/>
              </a:p>
              <a:p>
                <a:endParaRPr lang="en-US" i="1" dirty="0"/>
              </a:p>
              <a:p>
                <a:r>
                  <a:rPr lang="en-US" dirty="0"/>
                  <a:t>99 #1, 2, 4, 6, 10, 12, 14, 16, 17, 18, 23, 24, 25, 27, 30</a:t>
                </a:r>
              </a:p>
            </p:txBody>
          </p:sp>
        </mc:Choice>
        <mc:Fallback xmlns="">
          <p:sp>
            <p:nvSpPr>
              <p:cNvPr id="3" name="Content Placeholder 2">
                <a:extLst>
                  <a:ext uri="{FF2B5EF4-FFF2-40B4-BE49-F238E27FC236}">
                    <a16:creationId xmlns:a16="http://schemas.microsoft.com/office/drawing/2014/main" id="{A984699C-A6A0-4166-9885-4E697818C590}"/>
                  </a:ext>
                </a:extLst>
              </p:cNvPr>
              <p:cNvSpPr>
                <a:spLocks noGrp="1" noRot="1" noChangeAspect="1" noMove="1" noResize="1" noEditPoints="1" noAdjustHandles="1" noChangeArrowheads="1" noChangeShapeType="1" noTextEdit="1"/>
              </p:cNvSpPr>
              <p:nvPr>
                <p:ph idx="1"/>
              </p:nvPr>
            </p:nvSpPr>
            <p:spPr>
              <a:xfrm>
                <a:off x="0" y="1326320"/>
                <a:ext cx="12192000" cy="5531679"/>
              </a:xfrm>
              <a:blipFill>
                <a:blip r:embed="rId3"/>
                <a:stretch>
                  <a:fillRect l="-1000" t="-551"/>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7D1CD0A0-0B3D-41BC-B564-1EAB2AC5522C}"/>
              </a:ext>
            </a:extLst>
          </p:cNvPr>
          <p:cNvPicPr>
            <a:picLocks noChangeAspect="1"/>
          </p:cNvPicPr>
          <p:nvPr/>
        </p:nvPicPr>
        <p:blipFill>
          <a:blip r:embed="rId4"/>
          <a:stretch>
            <a:fillRect/>
          </a:stretch>
        </p:blipFill>
        <p:spPr>
          <a:xfrm>
            <a:off x="9435921" y="1992549"/>
            <a:ext cx="2756079" cy="2872902"/>
          </a:xfrm>
          <a:prstGeom prst="rect">
            <a:avLst/>
          </a:prstGeom>
        </p:spPr>
      </p:pic>
    </p:spTree>
    <p:extLst>
      <p:ext uri="{BB962C8B-B14F-4D97-AF65-F5344CB8AC3E}">
        <p14:creationId xmlns:p14="http://schemas.microsoft.com/office/powerpoint/2010/main" val="220969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8B8B5-0CEC-4312-A2AC-C2DD7D2020C1}"/>
              </a:ext>
            </a:extLst>
          </p:cNvPr>
          <p:cNvSpPr>
            <a:spLocks noGrp="1"/>
          </p:cNvSpPr>
          <p:nvPr>
            <p:ph type="title"/>
          </p:nvPr>
        </p:nvSpPr>
        <p:spPr/>
        <p:txBody>
          <a:bodyPr/>
          <a:lstStyle/>
          <a:p>
            <a:r>
              <a:rPr lang="en-US" dirty="0"/>
              <a:t>2.6 </a:t>
            </a:r>
            <a:r>
              <a:rPr lang="en-US" b="0" dirty="0"/>
              <a:t>Proving Geometric Relationships</a:t>
            </a:r>
            <a:endParaRPr lang="en-US" dirty="0"/>
          </a:p>
        </p:txBody>
      </p:sp>
      <p:sp>
        <p:nvSpPr>
          <p:cNvPr id="3" name="Text Placeholder 2">
            <a:extLst>
              <a:ext uri="{FF2B5EF4-FFF2-40B4-BE49-F238E27FC236}">
                <a16:creationId xmlns:a16="http://schemas.microsoft.com/office/drawing/2014/main" id="{34AE9C86-6059-4431-94E8-10FFDA161BEF}"/>
              </a:ext>
            </a:extLst>
          </p:cNvPr>
          <p:cNvSpPr>
            <a:spLocks noGrp="1"/>
          </p:cNvSpPr>
          <p:nvPr>
            <p:ph type="body" idx="1"/>
          </p:nvPr>
        </p:nvSpPr>
        <p:spPr/>
        <p:txBody>
          <a:bodyPr/>
          <a:lstStyle/>
          <a:p>
            <a:r>
              <a:rPr lang="en-US" dirty="0"/>
              <a:t>Objectives: By the end of the lesson,</a:t>
            </a:r>
          </a:p>
          <a:p>
            <a:r>
              <a:rPr lang="en-US" dirty="0"/>
              <a:t>• I can prove geometric relationships by writing </a:t>
            </a:r>
            <a:r>
              <a:rPr lang="en-US" dirty="0" err="1"/>
              <a:t>fl</a:t>
            </a:r>
            <a:r>
              <a:rPr lang="en-US" dirty="0"/>
              <a:t> </a:t>
            </a:r>
            <a:r>
              <a:rPr lang="en-US" dirty="0" err="1"/>
              <a:t>owchart</a:t>
            </a:r>
            <a:r>
              <a:rPr lang="en-US" dirty="0"/>
              <a:t> proofs.</a:t>
            </a:r>
          </a:p>
          <a:p>
            <a:r>
              <a:rPr lang="en-US" dirty="0"/>
              <a:t>• I can prove geometric relationships by writing paragraph proofs.</a:t>
            </a:r>
          </a:p>
        </p:txBody>
      </p:sp>
    </p:spTree>
    <p:extLst>
      <p:ext uri="{BB962C8B-B14F-4D97-AF65-F5344CB8AC3E}">
        <p14:creationId xmlns:p14="http://schemas.microsoft.com/office/powerpoint/2010/main" val="30246996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2.6 </a:t>
            </a:r>
            <a:r>
              <a:rPr lang="en-US" b="0" dirty="0"/>
              <a:t>Proving Geometric Relationships</a:t>
            </a:r>
            <a:endParaRPr lang="en-US" dirty="0"/>
          </a:p>
        </p:txBody>
      </p:sp>
      <p:sp>
        <p:nvSpPr>
          <p:cNvPr id="4" name="TextBox 3"/>
          <p:cNvSpPr txBox="1"/>
          <p:nvPr/>
        </p:nvSpPr>
        <p:spPr>
          <a:xfrm>
            <a:off x="609600" y="1600201"/>
            <a:ext cx="109728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dirty="0"/>
              <a:t>All right angles are congruent</a:t>
            </a:r>
          </a:p>
        </p:txBody>
      </p:sp>
      <p:sp>
        <p:nvSpPr>
          <p:cNvPr id="5" name="TextBox 4"/>
          <p:cNvSpPr txBox="1"/>
          <p:nvPr/>
        </p:nvSpPr>
        <p:spPr>
          <a:xfrm>
            <a:off x="609600" y="2627294"/>
            <a:ext cx="1097280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3200" dirty="0"/>
              <a:t>Congruent Supplements Theorem</a:t>
            </a:r>
          </a:p>
        </p:txBody>
      </p:sp>
      <p:sp>
        <p:nvSpPr>
          <p:cNvPr id="6" name="TextBox 5"/>
          <p:cNvSpPr txBox="1"/>
          <p:nvPr/>
        </p:nvSpPr>
        <p:spPr>
          <a:xfrm>
            <a:off x="1422400" y="3225800"/>
            <a:ext cx="10160000"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dirty="0"/>
              <a:t>If two angles are supplementary to the same angle (or to congruent angles), then they are congruent</a:t>
            </a:r>
          </a:p>
        </p:txBody>
      </p:sp>
      <p:sp>
        <p:nvSpPr>
          <p:cNvPr id="7" name="TextBox 6"/>
          <p:cNvSpPr txBox="1"/>
          <p:nvPr/>
        </p:nvSpPr>
        <p:spPr>
          <a:xfrm>
            <a:off x="609600" y="4482405"/>
            <a:ext cx="1097280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3200" dirty="0"/>
              <a:t>Congruent Complements Theorem</a:t>
            </a:r>
          </a:p>
        </p:txBody>
      </p:sp>
      <p:sp>
        <p:nvSpPr>
          <p:cNvPr id="8" name="TextBox 7"/>
          <p:cNvSpPr txBox="1"/>
          <p:nvPr/>
        </p:nvSpPr>
        <p:spPr>
          <a:xfrm>
            <a:off x="1422400" y="5080911"/>
            <a:ext cx="10160000"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dirty="0"/>
              <a:t>If two angles are complementary to the same angle (or to congruent angles), then they are congruent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2.1 </a:t>
            </a:r>
            <a:r>
              <a:rPr lang="en-US" b="0" dirty="0"/>
              <a:t>Conditional Statements</a:t>
            </a:r>
            <a:endParaRPr lang="en-US" dirty="0"/>
          </a:p>
        </p:txBody>
      </p:sp>
      <p:sp>
        <p:nvSpPr>
          <p:cNvPr id="4" name="TextBox 3"/>
          <p:cNvSpPr txBox="1"/>
          <p:nvPr/>
        </p:nvSpPr>
        <p:spPr>
          <a:xfrm>
            <a:off x="609600" y="1676400"/>
            <a:ext cx="477520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3200" dirty="0"/>
              <a:t>Conditional Statement</a:t>
            </a:r>
          </a:p>
        </p:txBody>
      </p:sp>
      <p:sp>
        <p:nvSpPr>
          <p:cNvPr id="5" name="TextBox 4"/>
          <p:cNvSpPr txBox="1"/>
          <p:nvPr/>
        </p:nvSpPr>
        <p:spPr>
          <a:xfrm>
            <a:off x="1219200" y="2311400"/>
            <a:ext cx="1036320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dirty="0"/>
              <a:t>Logical statement with two parts</a:t>
            </a:r>
          </a:p>
          <a:p>
            <a:r>
              <a:rPr lang="en-US" sz="3200" dirty="0"/>
              <a:t>	Hypothesis</a:t>
            </a:r>
          </a:p>
          <a:p>
            <a:r>
              <a:rPr lang="en-US" sz="3200" dirty="0"/>
              <a:t>	Conclusion</a:t>
            </a:r>
          </a:p>
        </p:txBody>
      </p:sp>
      <p:sp>
        <p:nvSpPr>
          <p:cNvPr id="6" name="TextBox 5"/>
          <p:cNvSpPr txBox="1"/>
          <p:nvPr/>
        </p:nvSpPr>
        <p:spPr>
          <a:xfrm>
            <a:off x="1215528" y="3835400"/>
            <a:ext cx="103632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t>Often written in If-Then form</a:t>
            </a:r>
          </a:p>
          <a:p>
            <a:r>
              <a:rPr lang="en-US" sz="3200" dirty="0"/>
              <a:t>	If part contains hypothesis</a:t>
            </a:r>
          </a:p>
          <a:p>
            <a:r>
              <a:rPr lang="en-US" sz="3200" dirty="0"/>
              <a:t>	Then part contains conclusion</a:t>
            </a:r>
          </a:p>
        </p:txBody>
      </p:sp>
      <p:sp>
        <p:nvSpPr>
          <p:cNvPr id="7" name="TextBox 6"/>
          <p:cNvSpPr txBox="1"/>
          <p:nvPr/>
        </p:nvSpPr>
        <p:spPr>
          <a:xfrm>
            <a:off x="609600" y="5420381"/>
            <a:ext cx="10972800" cy="1241237"/>
          </a:xfrm>
          <a:prstGeom prst="rect">
            <a:avLst/>
          </a:prstGeom>
          <a:noFill/>
        </p:spPr>
        <p:txBody>
          <a:bodyPr wrap="square" rtlCol="0">
            <a:spAutoFit/>
          </a:bodyPr>
          <a:lstStyle/>
          <a:p>
            <a:pPr marL="0" lvl="1"/>
            <a:r>
              <a:rPr lang="en-US" sz="3733" b="1" dirty="0"/>
              <a:t>If </a:t>
            </a:r>
            <a:r>
              <a:rPr lang="en-US" sz="3733" b="1" dirty="0">
                <a:solidFill>
                  <a:schemeClr val="accent6"/>
                </a:solidFill>
              </a:rPr>
              <a:t>we confess our sins</a:t>
            </a:r>
            <a:r>
              <a:rPr lang="en-US" sz="3733" b="1" dirty="0"/>
              <a:t>, then </a:t>
            </a:r>
            <a:r>
              <a:rPr lang="en-US" sz="3733" b="1" dirty="0">
                <a:solidFill>
                  <a:schemeClr val="tx2"/>
                </a:solidFill>
              </a:rPr>
              <a:t>He is faithful and just to forgive us our sins</a:t>
            </a:r>
            <a:r>
              <a:rPr lang="en-US" sz="3733" b="1" dirty="0"/>
              <a:t>.  </a:t>
            </a:r>
            <a:r>
              <a:rPr lang="en-US" sz="3733" dirty="0"/>
              <a:t>1 John 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2.6 </a:t>
            </a:r>
            <a:r>
              <a:rPr lang="en-US" b="0" dirty="0"/>
              <a:t>Proving Geometric Relationships</a:t>
            </a:r>
            <a:endParaRPr lang="en-US" dirty="0"/>
          </a:p>
        </p:txBody>
      </p:sp>
      <p:sp>
        <p:nvSpPr>
          <p:cNvPr id="4" name="TextBox 3"/>
          <p:cNvSpPr txBox="1"/>
          <p:nvPr/>
        </p:nvSpPr>
        <p:spPr>
          <a:xfrm>
            <a:off x="609600" y="1600201"/>
            <a:ext cx="1097280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3200" dirty="0"/>
              <a:t>Linear Pair Postulate</a:t>
            </a:r>
          </a:p>
        </p:txBody>
      </p:sp>
      <p:sp>
        <p:nvSpPr>
          <p:cNvPr id="5" name="TextBox 4"/>
          <p:cNvSpPr txBox="1"/>
          <p:nvPr/>
        </p:nvSpPr>
        <p:spPr>
          <a:xfrm>
            <a:off x="609600" y="3591581"/>
            <a:ext cx="1097280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3200" dirty="0"/>
              <a:t>Vertical Angles Congruence Theorem</a:t>
            </a:r>
          </a:p>
        </p:txBody>
      </p:sp>
      <p:sp>
        <p:nvSpPr>
          <p:cNvPr id="6" name="TextBox 5"/>
          <p:cNvSpPr txBox="1"/>
          <p:nvPr/>
        </p:nvSpPr>
        <p:spPr>
          <a:xfrm>
            <a:off x="1422400" y="4201178"/>
            <a:ext cx="101600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dirty="0"/>
              <a:t>Vertical angles are congruent</a:t>
            </a:r>
          </a:p>
        </p:txBody>
      </p:sp>
      <p:sp>
        <p:nvSpPr>
          <p:cNvPr id="9" name="TextBox 8"/>
          <p:cNvSpPr txBox="1"/>
          <p:nvPr/>
        </p:nvSpPr>
        <p:spPr>
          <a:xfrm>
            <a:off x="1422400" y="2209800"/>
            <a:ext cx="10160000"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dirty="0"/>
              <a:t>If two angles form a linear pair, then they are supplementary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2.6 </a:t>
            </a:r>
            <a:r>
              <a:rPr lang="en-US" b="0" dirty="0"/>
              <a:t>Proving Geometric Relationships</a:t>
            </a:r>
            <a:endParaRPr lang="en-US" dirty="0"/>
          </a:p>
        </p:txBody>
      </p:sp>
      <p:sp>
        <p:nvSpPr>
          <p:cNvPr id="3" name="Content Placeholder 2"/>
          <p:cNvSpPr>
            <a:spLocks noGrp="1"/>
          </p:cNvSpPr>
          <p:nvPr>
            <p:ph idx="1"/>
          </p:nvPr>
        </p:nvSpPr>
        <p:spPr/>
        <p:txBody>
          <a:bodyPr/>
          <a:lstStyle/>
          <a:p>
            <a:r>
              <a:rPr lang="en-US" dirty="0"/>
              <a:t>Find </a:t>
            </a:r>
            <a:r>
              <a:rPr lang="en-US" i="1" dirty="0"/>
              <a:t>x</a:t>
            </a:r>
            <a:r>
              <a:rPr lang="en-US" dirty="0"/>
              <a:t> and </a:t>
            </a:r>
            <a:r>
              <a:rPr lang="en-US" i="1" dirty="0"/>
              <a:t>y</a:t>
            </a:r>
          </a:p>
        </p:txBody>
      </p:sp>
      <p:grpSp>
        <p:nvGrpSpPr>
          <p:cNvPr id="10" name="Group 9"/>
          <p:cNvGrpSpPr/>
          <p:nvPr/>
        </p:nvGrpSpPr>
        <p:grpSpPr>
          <a:xfrm>
            <a:off x="4165600" y="1752600"/>
            <a:ext cx="7924800" cy="2209800"/>
            <a:chOff x="1828800" y="2133600"/>
            <a:chExt cx="5943600" cy="2209800"/>
          </a:xfrm>
        </p:grpSpPr>
        <p:grpSp>
          <p:nvGrpSpPr>
            <p:cNvPr id="4" name="Group 6"/>
            <p:cNvGrpSpPr>
              <a:grpSpLocks/>
            </p:cNvGrpSpPr>
            <p:nvPr/>
          </p:nvGrpSpPr>
          <p:grpSpPr bwMode="auto">
            <a:xfrm>
              <a:off x="1828800" y="2133600"/>
              <a:ext cx="5943600" cy="2209800"/>
              <a:chOff x="1152" y="1008"/>
              <a:chExt cx="3744" cy="1392"/>
            </a:xfrm>
          </p:grpSpPr>
          <p:sp>
            <p:nvSpPr>
              <p:cNvPr id="5" name="Line 4"/>
              <p:cNvSpPr>
                <a:spLocks noChangeShapeType="1"/>
              </p:cNvSpPr>
              <p:nvPr/>
            </p:nvSpPr>
            <p:spPr bwMode="auto">
              <a:xfrm>
                <a:off x="1152" y="1056"/>
                <a:ext cx="3744" cy="1344"/>
              </a:xfrm>
              <a:prstGeom prst="line">
                <a:avLst/>
              </a:prstGeom>
              <a:noFill/>
              <a:ln w="9525">
                <a:solidFill>
                  <a:schemeClr val="tx1"/>
                </a:solidFill>
                <a:round/>
                <a:headEnd/>
                <a:tailEnd/>
              </a:ln>
              <a:effectLst/>
            </p:spPr>
            <p:txBody>
              <a:bodyPr/>
              <a:lstStyle/>
              <a:p>
                <a:endParaRPr lang="en-US" sz="2400"/>
              </a:p>
            </p:txBody>
          </p:sp>
          <p:sp>
            <p:nvSpPr>
              <p:cNvPr id="6" name="Line 5"/>
              <p:cNvSpPr>
                <a:spLocks noChangeShapeType="1"/>
              </p:cNvSpPr>
              <p:nvPr/>
            </p:nvSpPr>
            <p:spPr bwMode="auto">
              <a:xfrm flipV="1">
                <a:off x="1200" y="1008"/>
                <a:ext cx="3456" cy="1296"/>
              </a:xfrm>
              <a:prstGeom prst="line">
                <a:avLst/>
              </a:prstGeom>
              <a:noFill/>
              <a:ln w="9525">
                <a:solidFill>
                  <a:schemeClr val="tx1"/>
                </a:solidFill>
                <a:round/>
                <a:headEnd/>
                <a:tailEnd/>
              </a:ln>
              <a:effectLst/>
            </p:spPr>
            <p:txBody>
              <a:bodyPr/>
              <a:lstStyle/>
              <a:p>
                <a:endParaRPr lang="en-US" sz="2400"/>
              </a:p>
            </p:txBody>
          </p:sp>
        </p:grpSp>
        <p:sp>
          <p:nvSpPr>
            <p:cNvPr id="7" name="Text Box 7"/>
            <p:cNvSpPr txBox="1">
              <a:spLocks noChangeArrowheads="1"/>
            </p:cNvSpPr>
            <p:nvPr/>
          </p:nvSpPr>
          <p:spPr bwMode="auto">
            <a:xfrm>
              <a:off x="4191000" y="2489200"/>
              <a:ext cx="1828800" cy="666786"/>
            </a:xfrm>
            <a:prstGeom prst="rect">
              <a:avLst/>
            </a:prstGeom>
            <a:noFill/>
            <a:ln w="9525">
              <a:noFill/>
              <a:miter lim="800000"/>
              <a:headEnd/>
              <a:tailEnd/>
            </a:ln>
            <a:effectLst/>
          </p:spPr>
          <p:txBody>
            <a:bodyPr>
              <a:spAutoFit/>
            </a:bodyPr>
            <a:lstStyle/>
            <a:p>
              <a:pPr>
                <a:spcBef>
                  <a:spcPct val="50000"/>
                </a:spcBef>
              </a:pPr>
              <a:r>
                <a:rPr lang="en-US" sz="3733" dirty="0"/>
                <a:t>3</a:t>
              </a:r>
              <a:r>
                <a:rPr lang="en-US" sz="3733" i="1" dirty="0"/>
                <a:t>x</a:t>
              </a:r>
              <a:r>
                <a:rPr lang="en-US" sz="3733" dirty="0"/>
                <a:t> − 2</a:t>
              </a:r>
            </a:p>
          </p:txBody>
        </p:sp>
        <p:sp>
          <p:nvSpPr>
            <p:cNvPr id="8" name="Text Box 8"/>
            <p:cNvSpPr txBox="1">
              <a:spLocks noChangeArrowheads="1"/>
            </p:cNvSpPr>
            <p:nvPr/>
          </p:nvSpPr>
          <p:spPr bwMode="auto">
            <a:xfrm>
              <a:off x="4114800" y="3276600"/>
              <a:ext cx="1828800" cy="666786"/>
            </a:xfrm>
            <a:prstGeom prst="rect">
              <a:avLst/>
            </a:prstGeom>
            <a:noFill/>
            <a:ln w="9525">
              <a:noFill/>
              <a:miter lim="800000"/>
              <a:headEnd/>
              <a:tailEnd/>
            </a:ln>
            <a:effectLst/>
          </p:spPr>
          <p:txBody>
            <a:bodyPr>
              <a:spAutoFit/>
            </a:bodyPr>
            <a:lstStyle/>
            <a:p>
              <a:pPr>
                <a:spcBef>
                  <a:spcPct val="50000"/>
                </a:spcBef>
              </a:pPr>
              <a:r>
                <a:rPr lang="en-US" sz="3733" dirty="0"/>
                <a:t>2</a:t>
              </a:r>
              <a:r>
                <a:rPr lang="en-US" sz="3733" i="1" dirty="0"/>
                <a:t>x</a:t>
              </a:r>
              <a:r>
                <a:rPr lang="en-US" sz="3733" dirty="0"/>
                <a:t> + 4</a:t>
              </a:r>
            </a:p>
          </p:txBody>
        </p:sp>
        <p:sp>
          <p:nvSpPr>
            <p:cNvPr id="9" name="Text Box 9"/>
            <p:cNvSpPr txBox="1">
              <a:spLocks noChangeArrowheads="1"/>
            </p:cNvSpPr>
            <p:nvPr/>
          </p:nvSpPr>
          <p:spPr bwMode="auto">
            <a:xfrm>
              <a:off x="5334000" y="2774121"/>
              <a:ext cx="1828800" cy="666786"/>
            </a:xfrm>
            <a:prstGeom prst="rect">
              <a:avLst/>
            </a:prstGeom>
            <a:noFill/>
            <a:ln w="9525">
              <a:noFill/>
              <a:miter lim="800000"/>
              <a:headEnd/>
              <a:tailEnd/>
            </a:ln>
            <a:effectLst/>
          </p:spPr>
          <p:txBody>
            <a:bodyPr>
              <a:spAutoFit/>
            </a:bodyPr>
            <a:lstStyle/>
            <a:p>
              <a:pPr>
                <a:spcBef>
                  <a:spcPct val="50000"/>
                </a:spcBef>
              </a:pPr>
              <a:r>
                <a:rPr lang="en-US" sz="3733" i="1" dirty="0"/>
                <a:t>y</a:t>
              </a: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2.6 </a:t>
            </a:r>
            <a:r>
              <a:rPr lang="en-US" b="0" dirty="0"/>
              <a:t>Proving Geometric Relationships</a:t>
            </a:r>
            <a:endParaRPr lang="en-US" dirty="0"/>
          </a:p>
        </p:txBody>
      </p:sp>
      <p:sp>
        <p:nvSpPr>
          <p:cNvPr id="3" name="Content Placeholder 2"/>
          <p:cNvSpPr>
            <a:spLocks noGrp="1"/>
          </p:cNvSpPr>
          <p:nvPr>
            <p:ph idx="1"/>
          </p:nvPr>
        </p:nvSpPr>
        <p:spPr/>
        <p:txBody>
          <a:bodyPr>
            <a:normAutofit/>
          </a:bodyPr>
          <a:lstStyle/>
          <a:p>
            <a:r>
              <a:rPr lang="en-US" sz="3200" dirty="0"/>
              <a:t>Given: ℓ </a:t>
            </a:r>
            <a:r>
              <a:rPr lang="en-US" sz="3200" dirty="0">
                <a:sym typeface="Symbol"/>
              </a:rPr>
              <a:t> </a:t>
            </a:r>
            <a:r>
              <a:rPr lang="en-US" sz="3200" i="1" dirty="0">
                <a:sym typeface="Symbol"/>
              </a:rPr>
              <a:t>m</a:t>
            </a:r>
            <a:r>
              <a:rPr lang="en-US" sz="3200" dirty="0">
                <a:sym typeface="Symbol"/>
              </a:rPr>
              <a:t>, ℓ  </a:t>
            </a:r>
            <a:r>
              <a:rPr lang="en-US" sz="3200" i="1" dirty="0">
                <a:sym typeface="Symbol"/>
              </a:rPr>
              <a:t>n</a:t>
            </a:r>
          </a:p>
          <a:p>
            <a:r>
              <a:rPr lang="en-US" sz="3200" dirty="0">
                <a:sym typeface="Symbol"/>
              </a:rPr>
              <a:t>Prove: 1  2</a:t>
            </a:r>
            <a:endParaRPr lang="en-US" sz="3200" dirty="0"/>
          </a:p>
        </p:txBody>
      </p:sp>
      <p:cxnSp>
        <p:nvCxnSpPr>
          <p:cNvPr id="25" name="Straight Connector 24"/>
          <p:cNvCxnSpPr/>
          <p:nvPr/>
        </p:nvCxnSpPr>
        <p:spPr>
          <a:xfrm>
            <a:off x="1117600" y="3630613"/>
            <a:ext cx="10058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9" idx="1"/>
          </p:cNvCxnSpPr>
          <p:nvPr/>
        </p:nvCxnSpPr>
        <p:spPr>
          <a:xfrm flipH="1">
            <a:off x="6501342" y="3314989"/>
            <a:ext cx="1058" cy="35438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117600" y="3022601"/>
            <a:ext cx="5283200" cy="584775"/>
          </a:xfrm>
          <a:prstGeom prst="rect">
            <a:avLst/>
          </a:prstGeom>
          <a:noFill/>
        </p:spPr>
        <p:txBody>
          <a:bodyPr wrap="square" rtlCol="0">
            <a:spAutoFit/>
          </a:bodyPr>
          <a:lstStyle/>
          <a:p>
            <a:r>
              <a:rPr lang="en-US" sz="3200" dirty="0"/>
              <a:t>Statements</a:t>
            </a:r>
          </a:p>
        </p:txBody>
      </p:sp>
      <p:sp>
        <p:nvSpPr>
          <p:cNvPr id="29" name="TextBox 28"/>
          <p:cNvSpPr txBox="1"/>
          <p:nvPr/>
        </p:nvSpPr>
        <p:spPr>
          <a:xfrm>
            <a:off x="6502400" y="3022601"/>
            <a:ext cx="5283200" cy="584775"/>
          </a:xfrm>
          <a:prstGeom prst="rect">
            <a:avLst/>
          </a:prstGeom>
          <a:noFill/>
        </p:spPr>
        <p:txBody>
          <a:bodyPr wrap="square" rtlCol="0">
            <a:spAutoFit/>
          </a:bodyPr>
          <a:lstStyle/>
          <a:p>
            <a:r>
              <a:rPr lang="en-US" sz="3200" dirty="0"/>
              <a:t>Reasons</a:t>
            </a:r>
          </a:p>
        </p:txBody>
      </p:sp>
      <p:grpSp>
        <p:nvGrpSpPr>
          <p:cNvPr id="33" name="Group 32"/>
          <p:cNvGrpSpPr/>
          <p:nvPr/>
        </p:nvGrpSpPr>
        <p:grpSpPr>
          <a:xfrm>
            <a:off x="7416800" y="1443335"/>
            <a:ext cx="3352800" cy="1803975"/>
            <a:chOff x="5562600" y="1443335"/>
            <a:chExt cx="2514600" cy="1803975"/>
          </a:xfrm>
        </p:grpSpPr>
        <p:grpSp>
          <p:nvGrpSpPr>
            <p:cNvPr id="30" name="Group 29"/>
            <p:cNvGrpSpPr/>
            <p:nvPr/>
          </p:nvGrpSpPr>
          <p:grpSpPr>
            <a:xfrm>
              <a:off x="5562600" y="1443335"/>
              <a:ext cx="2514600" cy="1757859"/>
              <a:chOff x="5562600" y="1443335"/>
              <a:chExt cx="2514600" cy="1757859"/>
            </a:xfrm>
          </p:grpSpPr>
          <p:cxnSp>
            <p:nvCxnSpPr>
              <p:cNvPr id="5" name="Straight Arrow Connector 4"/>
              <p:cNvCxnSpPr/>
              <p:nvPr/>
            </p:nvCxnSpPr>
            <p:spPr>
              <a:xfrm>
                <a:off x="5562600" y="2057400"/>
                <a:ext cx="2057400" cy="1224"/>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562600" y="2667000"/>
                <a:ext cx="2057400" cy="1207"/>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5753100" y="2400300"/>
                <a:ext cx="1600200"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553200" y="1905000"/>
                <a:ext cx="228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6705600" y="1981200"/>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rot="10800000">
                <a:off x="6323806" y="2667000"/>
                <a:ext cx="229394" cy="153194"/>
                <a:chOff x="5867400" y="2742406"/>
                <a:chExt cx="229394" cy="153194"/>
              </a:xfrm>
            </p:grpSpPr>
            <p:cxnSp>
              <p:nvCxnSpPr>
                <p:cNvPr id="14" name="Straight Connector 13"/>
                <p:cNvCxnSpPr/>
                <p:nvPr/>
              </p:nvCxnSpPr>
              <p:spPr>
                <a:xfrm>
                  <a:off x="5867400" y="2742406"/>
                  <a:ext cx="228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6019800" y="2818606"/>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7391400" y="1595735"/>
                <a:ext cx="685800" cy="584775"/>
              </a:xfrm>
              <a:prstGeom prst="rect">
                <a:avLst/>
              </a:prstGeom>
              <a:noFill/>
            </p:spPr>
            <p:txBody>
              <a:bodyPr wrap="square" rtlCol="0">
                <a:spAutoFit/>
              </a:bodyPr>
              <a:lstStyle/>
              <a:p>
                <a:r>
                  <a:rPr lang="en-US" sz="3200" i="1" dirty="0"/>
                  <a:t>m</a:t>
                </a:r>
                <a:endParaRPr lang="en-US" sz="2400" i="1" dirty="0"/>
              </a:p>
            </p:txBody>
          </p:sp>
          <p:sp>
            <p:nvSpPr>
              <p:cNvPr id="22" name="TextBox 21"/>
              <p:cNvSpPr txBox="1"/>
              <p:nvPr/>
            </p:nvSpPr>
            <p:spPr>
              <a:xfrm>
                <a:off x="7391400" y="2205335"/>
                <a:ext cx="685800" cy="584775"/>
              </a:xfrm>
              <a:prstGeom prst="rect">
                <a:avLst/>
              </a:prstGeom>
              <a:noFill/>
            </p:spPr>
            <p:txBody>
              <a:bodyPr wrap="square" rtlCol="0">
                <a:spAutoFit/>
              </a:bodyPr>
              <a:lstStyle/>
              <a:p>
                <a:r>
                  <a:rPr lang="en-US" sz="3200" i="1" dirty="0"/>
                  <a:t>n</a:t>
                </a:r>
                <a:endParaRPr lang="en-US" sz="2400" i="1" dirty="0"/>
              </a:p>
            </p:txBody>
          </p:sp>
          <p:sp>
            <p:nvSpPr>
              <p:cNvPr id="23" name="TextBox 22"/>
              <p:cNvSpPr txBox="1"/>
              <p:nvPr/>
            </p:nvSpPr>
            <p:spPr>
              <a:xfrm>
                <a:off x="6172200" y="1443335"/>
                <a:ext cx="685800" cy="584775"/>
              </a:xfrm>
              <a:prstGeom prst="rect">
                <a:avLst/>
              </a:prstGeom>
              <a:noFill/>
            </p:spPr>
            <p:txBody>
              <a:bodyPr wrap="square" rtlCol="0">
                <a:spAutoFit/>
              </a:bodyPr>
              <a:lstStyle/>
              <a:p>
                <a:r>
                  <a:rPr lang="en-US" sz="3200" dirty="0"/>
                  <a:t>ℓ</a:t>
                </a:r>
                <a:endParaRPr lang="en-US" sz="2400" dirty="0"/>
              </a:p>
            </p:txBody>
          </p:sp>
        </p:grpSp>
        <p:sp>
          <p:nvSpPr>
            <p:cNvPr id="31" name="TextBox 30"/>
            <p:cNvSpPr txBox="1"/>
            <p:nvPr/>
          </p:nvSpPr>
          <p:spPr>
            <a:xfrm>
              <a:off x="6705600" y="1524000"/>
              <a:ext cx="685800" cy="584775"/>
            </a:xfrm>
            <a:prstGeom prst="rect">
              <a:avLst/>
            </a:prstGeom>
            <a:noFill/>
          </p:spPr>
          <p:txBody>
            <a:bodyPr wrap="square" rtlCol="0">
              <a:spAutoFit/>
            </a:bodyPr>
            <a:lstStyle/>
            <a:p>
              <a:r>
                <a:rPr lang="en-US" sz="3200" dirty="0"/>
                <a:t>1</a:t>
              </a:r>
              <a:endParaRPr lang="en-US" sz="2400" dirty="0"/>
            </a:p>
          </p:txBody>
        </p:sp>
        <p:sp>
          <p:nvSpPr>
            <p:cNvPr id="32" name="TextBox 31"/>
            <p:cNvSpPr txBox="1"/>
            <p:nvPr/>
          </p:nvSpPr>
          <p:spPr>
            <a:xfrm>
              <a:off x="6096000" y="2662535"/>
              <a:ext cx="685800" cy="584775"/>
            </a:xfrm>
            <a:prstGeom prst="rect">
              <a:avLst/>
            </a:prstGeom>
            <a:noFill/>
          </p:spPr>
          <p:txBody>
            <a:bodyPr wrap="square" rtlCol="0">
              <a:spAutoFit/>
            </a:bodyPr>
            <a:lstStyle/>
            <a:p>
              <a:r>
                <a:rPr lang="en-US" sz="3200" dirty="0"/>
                <a:t>2</a:t>
              </a:r>
              <a:endParaRPr lang="en-US" sz="2400" dirty="0"/>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2.6 </a:t>
            </a:r>
            <a:r>
              <a:rPr lang="en-US" b="0" dirty="0"/>
              <a:t>Proving Geometric Relationships</a:t>
            </a:r>
            <a:endParaRPr lang="en-US" dirty="0"/>
          </a:p>
        </p:txBody>
      </p:sp>
      <p:sp>
        <p:nvSpPr>
          <p:cNvPr id="3" name="Content Placeholder 2"/>
          <p:cNvSpPr>
            <a:spLocks noGrp="1"/>
          </p:cNvSpPr>
          <p:nvPr>
            <p:ph idx="1"/>
          </p:nvPr>
        </p:nvSpPr>
        <p:spPr/>
        <p:txBody>
          <a:bodyPr>
            <a:normAutofit/>
          </a:bodyPr>
          <a:lstStyle/>
          <a:p>
            <a:r>
              <a:rPr lang="en-US" sz="2667" dirty="0"/>
              <a:t>Write a paragraph proof.</a:t>
            </a:r>
          </a:p>
          <a:p>
            <a:r>
              <a:rPr lang="en-US" sz="2667" dirty="0"/>
              <a:t>Given: </a:t>
            </a:r>
          </a:p>
          <a:p>
            <a:pPr lvl="1"/>
            <a:r>
              <a:rPr lang="en-US" sz="2400" dirty="0">
                <a:sym typeface="Symbol"/>
              </a:rPr>
              <a:t>1 and 3 are complements</a:t>
            </a:r>
          </a:p>
          <a:p>
            <a:pPr lvl="1"/>
            <a:r>
              <a:rPr lang="en-US" sz="2400" dirty="0">
                <a:sym typeface="Symbol"/>
              </a:rPr>
              <a:t>3 and 5 are complements</a:t>
            </a:r>
          </a:p>
          <a:p>
            <a:r>
              <a:rPr lang="en-US" sz="2667" dirty="0">
                <a:sym typeface="Symbol"/>
              </a:rPr>
              <a:t>Prove: 1  5</a:t>
            </a:r>
            <a:endParaRPr lang="en-US" sz="2667" dirty="0"/>
          </a:p>
        </p:txBody>
      </p:sp>
      <p:grpSp>
        <p:nvGrpSpPr>
          <p:cNvPr id="47" name="Group 46"/>
          <p:cNvGrpSpPr/>
          <p:nvPr/>
        </p:nvGrpSpPr>
        <p:grpSpPr>
          <a:xfrm>
            <a:off x="7620000" y="1524000"/>
            <a:ext cx="4165600" cy="2286795"/>
            <a:chOff x="5715000" y="1524000"/>
            <a:chExt cx="3124200" cy="2286794"/>
          </a:xfrm>
        </p:grpSpPr>
        <p:grpSp>
          <p:nvGrpSpPr>
            <p:cNvPr id="38" name="Group 37"/>
            <p:cNvGrpSpPr/>
            <p:nvPr/>
          </p:nvGrpSpPr>
          <p:grpSpPr>
            <a:xfrm>
              <a:off x="5715000" y="1524000"/>
              <a:ext cx="3124200" cy="2286794"/>
              <a:chOff x="5715000" y="1524000"/>
              <a:chExt cx="3124200" cy="2286794"/>
            </a:xfrm>
          </p:grpSpPr>
          <p:cxnSp>
            <p:nvCxnSpPr>
              <p:cNvPr id="30" name="Straight Arrow Connector 29"/>
              <p:cNvCxnSpPr/>
              <p:nvPr/>
            </p:nvCxnSpPr>
            <p:spPr>
              <a:xfrm>
                <a:off x="5715000" y="2743200"/>
                <a:ext cx="3124200"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6172200" y="2667000"/>
                <a:ext cx="2286000"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flipH="1" flipV="1">
                <a:off x="6210300" y="2019300"/>
                <a:ext cx="2286000" cy="129540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6200000" flipV="1">
                <a:off x="6134100" y="2019300"/>
                <a:ext cx="2286000" cy="129540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7391400" y="2357734"/>
              <a:ext cx="685800" cy="584775"/>
            </a:xfrm>
            <a:prstGeom prst="rect">
              <a:avLst/>
            </a:prstGeom>
            <a:noFill/>
          </p:spPr>
          <p:txBody>
            <a:bodyPr wrap="square" rtlCol="0">
              <a:spAutoFit/>
            </a:bodyPr>
            <a:lstStyle/>
            <a:p>
              <a:r>
                <a:rPr lang="en-US" sz="3200" dirty="0"/>
                <a:t>2</a:t>
              </a:r>
              <a:endParaRPr lang="en-US" sz="2400" dirty="0"/>
            </a:p>
          </p:txBody>
        </p:sp>
        <p:sp>
          <p:nvSpPr>
            <p:cNvPr id="40" name="TextBox 39"/>
            <p:cNvSpPr txBox="1"/>
            <p:nvPr/>
          </p:nvSpPr>
          <p:spPr>
            <a:xfrm>
              <a:off x="7467600" y="2636520"/>
              <a:ext cx="685800" cy="584775"/>
            </a:xfrm>
            <a:prstGeom prst="rect">
              <a:avLst/>
            </a:prstGeom>
            <a:noFill/>
          </p:spPr>
          <p:txBody>
            <a:bodyPr wrap="square" rtlCol="0">
              <a:spAutoFit/>
            </a:bodyPr>
            <a:lstStyle/>
            <a:p>
              <a:r>
                <a:rPr lang="en-US" sz="3200" dirty="0"/>
                <a:t>3</a:t>
              </a:r>
              <a:endParaRPr lang="en-US" sz="2400" dirty="0"/>
            </a:p>
          </p:txBody>
        </p:sp>
        <p:sp>
          <p:nvSpPr>
            <p:cNvPr id="41" name="TextBox 40"/>
            <p:cNvSpPr txBox="1"/>
            <p:nvPr/>
          </p:nvSpPr>
          <p:spPr>
            <a:xfrm>
              <a:off x="7269480" y="2956560"/>
              <a:ext cx="685800" cy="584775"/>
            </a:xfrm>
            <a:prstGeom prst="rect">
              <a:avLst/>
            </a:prstGeom>
            <a:noFill/>
          </p:spPr>
          <p:txBody>
            <a:bodyPr wrap="square" rtlCol="0">
              <a:spAutoFit/>
            </a:bodyPr>
            <a:lstStyle/>
            <a:p>
              <a:r>
                <a:rPr lang="en-US" sz="3200" dirty="0"/>
                <a:t>4</a:t>
              </a:r>
              <a:endParaRPr lang="en-US" sz="2400" dirty="0"/>
            </a:p>
          </p:txBody>
        </p:sp>
        <p:sp>
          <p:nvSpPr>
            <p:cNvPr id="42" name="TextBox 41"/>
            <p:cNvSpPr txBox="1"/>
            <p:nvPr/>
          </p:nvSpPr>
          <p:spPr>
            <a:xfrm>
              <a:off x="7269480" y="1996440"/>
              <a:ext cx="685800" cy="584775"/>
            </a:xfrm>
            <a:prstGeom prst="rect">
              <a:avLst/>
            </a:prstGeom>
            <a:noFill/>
          </p:spPr>
          <p:txBody>
            <a:bodyPr wrap="square" rtlCol="0">
              <a:spAutoFit/>
            </a:bodyPr>
            <a:lstStyle/>
            <a:p>
              <a:r>
                <a:rPr lang="en-US" sz="3200" dirty="0"/>
                <a:t>1</a:t>
              </a:r>
              <a:endParaRPr lang="en-US" sz="2400" dirty="0"/>
            </a:p>
          </p:txBody>
        </p:sp>
        <p:sp>
          <p:nvSpPr>
            <p:cNvPr id="43" name="TextBox 42"/>
            <p:cNvSpPr txBox="1"/>
            <p:nvPr/>
          </p:nvSpPr>
          <p:spPr>
            <a:xfrm>
              <a:off x="7010400" y="2956560"/>
              <a:ext cx="685800" cy="584775"/>
            </a:xfrm>
            <a:prstGeom prst="rect">
              <a:avLst/>
            </a:prstGeom>
            <a:noFill/>
          </p:spPr>
          <p:txBody>
            <a:bodyPr wrap="square" rtlCol="0">
              <a:spAutoFit/>
            </a:bodyPr>
            <a:lstStyle/>
            <a:p>
              <a:r>
                <a:rPr lang="en-US" sz="3200" dirty="0"/>
                <a:t>5</a:t>
              </a:r>
              <a:endParaRPr lang="en-US" sz="2400" dirty="0"/>
            </a:p>
          </p:txBody>
        </p:sp>
        <p:sp>
          <p:nvSpPr>
            <p:cNvPr id="44" name="TextBox 43"/>
            <p:cNvSpPr txBox="1"/>
            <p:nvPr/>
          </p:nvSpPr>
          <p:spPr>
            <a:xfrm>
              <a:off x="6858000" y="2662534"/>
              <a:ext cx="685800" cy="584775"/>
            </a:xfrm>
            <a:prstGeom prst="rect">
              <a:avLst/>
            </a:prstGeom>
            <a:noFill/>
          </p:spPr>
          <p:txBody>
            <a:bodyPr wrap="square" rtlCol="0">
              <a:spAutoFit/>
            </a:bodyPr>
            <a:lstStyle/>
            <a:p>
              <a:r>
                <a:rPr lang="en-US" sz="3200" dirty="0"/>
                <a:t>6</a:t>
              </a:r>
              <a:endParaRPr lang="en-US" sz="2400" dirty="0"/>
            </a:p>
          </p:txBody>
        </p:sp>
        <p:sp>
          <p:nvSpPr>
            <p:cNvPr id="45" name="TextBox 44"/>
            <p:cNvSpPr txBox="1"/>
            <p:nvPr/>
          </p:nvSpPr>
          <p:spPr>
            <a:xfrm>
              <a:off x="6858000" y="2286000"/>
              <a:ext cx="685800" cy="584775"/>
            </a:xfrm>
            <a:prstGeom prst="rect">
              <a:avLst/>
            </a:prstGeom>
            <a:noFill/>
          </p:spPr>
          <p:txBody>
            <a:bodyPr wrap="square" rtlCol="0">
              <a:spAutoFit/>
            </a:bodyPr>
            <a:lstStyle/>
            <a:p>
              <a:r>
                <a:rPr lang="en-US" sz="3200" dirty="0"/>
                <a:t>7</a:t>
              </a:r>
              <a:endParaRPr lang="en-US" sz="2400" dirty="0"/>
            </a:p>
          </p:txBody>
        </p:sp>
        <p:sp>
          <p:nvSpPr>
            <p:cNvPr id="46" name="TextBox 45"/>
            <p:cNvSpPr txBox="1"/>
            <p:nvPr/>
          </p:nvSpPr>
          <p:spPr>
            <a:xfrm>
              <a:off x="7010400" y="1981200"/>
              <a:ext cx="685800" cy="584775"/>
            </a:xfrm>
            <a:prstGeom prst="rect">
              <a:avLst/>
            </a:prstGeom>
            <a:noFill/>
          </p:spPr>
          <p:txBody>
            <a:bodyPr wrap="square" rtlCol="0">
              <a:spAutoFit/>
            </a:bodyPr>
            <a:lstStyle/>
            <a:p>
              <a:r>
                <a:rPr lang="en-US" sz="3200" dirty="0"/>
                <a:t>8</a:t>
              </a:r>
              <a:endParaRPr lang="en-US" sz="2400" dirty="0"/>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407DD3-E686-410E-8F09-57B607F8F27E}"/>
              </a:ext>
            </a:extLst>
          </p:cNvPr>
          <p:cNvSpPr>
            <a:spLocks noGrp="1"/>
          </p:cNvSpPr>
          <p:nvPr>
            <p:ph type="title"/>
          </p:nvPr>
        </p:nvSpPr>
        <p:spPr/>
        <p:txBody>
          <a:bodyPr/>
          <a:lstStyle/>
          <a:p>
            <a:r>
              <a:rPr lang="en-US" dirty="0"/>
              <a:t>2.6 </a:t>
            </a:r>
            <a:r>
              <a:rPr lang="en-US" b="0" dirty="0"/>
              <a:t>Proving Geometric Relationships</a:t>
            </a:r>
            <a:endParaRPr lang="en-US" dirty="0"/>
          </a:p>
        </p:txBody>
      </p:sp>
      <p:sp>
        <p:nvSpPr>
          <p:cNvPr id="3" name="Content Placeholder 2">
            <a:extLst>
              <a:ext uri="{FF2B5EF4-FFF2-40B4-BE49-F238E27FC236}">
                <a16:creationId xmlns:a16="http://schemas.microsoft.com/office/drawing/2014/main" id="{D859B393-12CE-4E7B-B1BE-B8F5D8CCAAA8}"/>
              </a:ext>
            </a:extLst>
          </p:cNvPr>
          <p:cNvSpPr>
            <a:spLocks noGrp="1"/>
          </p:cNvSpPr>
          <p:nvPr>
            <p:ph sz="half" idx="1"/>
          </p:nvPr>
        </p:nvSpPr>
        <p:spPr/>
        <p:txBody>
          <a:bodyPr/>
          <a:lstStyle/>
          <a:p>
            <a:r>
              <a:rPr lang="en-US" dirty="0"/>
              <a:t>Write a flow proof.</a:t>
            </a:r>
          </a:p>
          <a:p>
            <a:r>
              <a:rPr lang="en-US" b="1" dirty="0"/>
              <a:t>Given </a:t>
            </a:r>
            <a:r>
              <a:rPr lang="en-US" dirty="0"/>
              <a:t>∠1 ≅ ∠4</a:t>
            </a:r>
          </a:p>
          <a:p>
            <a:r>
              <a:rPr lang="en-US" b="1" dirty="0"/>
              <a:t>Prove </a:t>
            </a:r>
            <a:r>
              <a:rPr lang="en-US" dirty="0"/>
              <a:t>∠2 ≅ ∠3</a:t>
            </a:r>
          </a:p>
        </p:txBody>
      </p:sp>
      <p:pic>
        <p:nvPicPr>
          <p:cNvPr id="6" name="Content Placeholder 5">
            <a:extLst>
              <a:ext uri="{FF2B5EF4-FFF2-40B4-BE49-F238E27FC236}">
                <a16:creationId xmlns:a16="http://schemas.microsoft.com/office/drawing/2014/main" id="{AB43357F-A0B3-4579-8DA6-3295626A5DE7}"/>
              </a:ext>
            </a:extLst>
          </p:cNvPr>
          <p:cNvPicPr>
            <a:picLocks noGrp="1" noChangeAspect="1"/>
          </p:cNvPicPr>
          <p:nvPr>
            <p:ph sz="half" idx="2"/>
          </p:nvPr>
        </p:nvPicPr>
        <p:blipFill>
          <a:blip r:embed="rId3"/>
          <a:stretch>
            <a:fillRect/>
          </a:stretch>
        </p:blipFill>
        <p:spPr>
          <a:xfrm>
            <a:off x="8803202" y="1326321"/>
            <a:ext cx="3388798" cy="2867727"/>
          </a:xfrm>
          <a:prstGeom prst="rect">
            <a:avLst/>
          </a:prstGeom>
        </p:spPr>
      </p:pic>
      <p:grpSp>
        <p:nvGrpSpPr>
          <p:cNvPr id="7" name="Group 6">
            <a:extLst>
              <a:ext uri="{FF2B5EF4-FFF2-40B4-BE49-F238E27FC236}">
                <a16:creationId xmlns:a16="http://schemas.microsoft.com/office/drawing/2014/main" id="{97019889-3127-4D54-84E5-A4FAFA1C968B}"/>
              </a:ext>
            </a:extLst>
          </p:cNvPr>
          <p:cNvGrpSpPr/>
          <p:nvPr/>
        </p:nvGrpSpPr>
        <p:grpSpPr>
          <a:xfrm>
            <a:off x="0" y="3172178"/>
            <a:ext cx="1828800" cy="883670"/>
            <a:chOff x="381000" y="2743200"/>
            <a:chExt cx="1219200" cy="1178228"/>
          </a:xfrm>
        </p:grpSpPr>
        <p:sp>
          <p:nvSpPr>
            <p:cNvPr id="8" name="TextBox 7">
              <a:extLst>
                <a:ext uri="{FF2B5EF4-FFF2-40B4-BE49-F238E27FC236}">
                  <a16:creationId xmlns:a16="http://schemas.microsoft.com/office/drawing/2014/main" id="{E4B21715-60A8-49AB-A8BC-BD0236A367DA}"/>
                </a:ext>
              </a:extLst>
            </p:cNvPr>
            <p:cNvSpPr txBox="1"/>
            <p:nvPr/>
          </p:nvSpPr>
          <p:spPr>
            <a:xfrm>
              <a:off x="381000" y="2743200"/>
              <a:ext cx="1219200" cy="1107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a:t>∠1 ≅ ∠4</a:t>
              </a:r>
              <a:endParaRPr lang="en-US" sz="2400" baseline="-9000" dirty="0"/>
            </a:p>
          </p:txBody>
        </p:sp>
        <p:sp>
          <p:nvSpPr>
            <p:cNvPr id="9" name="TextBox 8">
              <a:extLst>
                <a:ext uri="{FF2B5EF4-FFF2-40B4-BE49-F238E27FC236}">
                  <a16:creationId xmlns:a16="http://schemas.microsoft.com/office/drawing/2014/main" id="{DB161A43-640D-46A8-A6BE-BD8A206494D3}"/>
                </a:ext>
              </a:extLst>
            </p:cNvPr>
            <p:cNvSpPr txBox="1"/>
            <p:nvPr/>
          </p:nvSpPr>
          <p:spPr>
            <a:xfrm>
              <a:off x="381000" y="3305874"/>
              <a:ext cx="1219200" cy="615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dirty="0"/>
                <a:t>Given</a:t>
              </a:r>
              <a:endParaRPr lang="en-US" sz="2800" dirty="0"/>
            </a:p>
          </p:txBody>
        </p:sp>
      </p:grpSp>
      <p:grpSp>
        <p:nvGrpSpPr>
          <p:cNvPr id="10" name="Group 9">
            <a:extLst>
              <a:ext uri="{FF2B5EF4-FFF2-40B4-BE49-F238E27FC236}">
                <a16:creationId xmlns:a16="http://schemas.microsoft.com/office/drawing/2014/main" id="{437BA77E-E9D8-4660-BB7C-B3F989C825BD}"/>
              </a:ext>
            </a:extLst>
          </p:cNvPr>
          <p:cNvGrpSpPr/>
          <p:nvPr/>
        </p:nvGrpSpPr>
        <p:grpSpPr>
          <a:xfrm>
            <a:off x="0" y="4401016"/>
            <a:ext cx="1828800" cy="871739"/>
            <a:chOff x="381000" y="2743200"/>
            <a:chExt cx="1219200" cy="1162320"/>
          </a:xfrm>
        </p:grpSpPr>
        <p:sp>
          <p:nvSpPr>
            <p:cNvPr id="11" name="TextBox 10">
              <a:extLst>
                <a:ext uri="{FF2B5EF4-FFF2-40B4-BE49-F238E27FC236}">
                  <a16:creationId xmlns:a16="http://schemas.microsoft.com/office/drawing/2014/main" id="{09F477B2-7465-44A3-A42A-7032DA92259B}"/>
                </a:ext>
              </a:extLst>
            </p:cNvPr>
            <p:cNvSpPr txBox="1"/>
            <p:nvPr/>
          </p:nvSpPr>
          <p:spPr>
            <a:xfrm>
              <a:off x="381000" y="2743200"/>
              <a:ext cx="1219200" cy="1107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a:t>∠2 ≅ ∠1</a:t>
              </a:r>
              <a:endParaRPr lang="en-US" sz="2400" baseline="-9000" dirty="0"/>
            </a:p>
          </p:txBody>
        </p:sp>
        <p:sp>
          <p:nvSpPr>
            <p:cNvPr id="12" name="TextBox 11">
              <a:extLst>
                <a:ext uri="{FF2B5EF4-FFF2-40B4-BE49-F238E27FC236}">
                  <a16:creationId xmlns:a16="http://schemas.microsoft.com/office/drawing/2014/main" id="{A4D31BAC-A55E-47B9-BDC6-645BEC10BE8E}"/>
                </a:ext>
              </a:extLst>
            </p:cNvPr>
            <p:cNvSpPr txBox="1"/>
            <p:nvPr/>
          </p:nvSpPr>
          <p:spPr>
            <a:xfrm>
              <a:off x="381000" y="3289966"/>
              <a:ext cx="1219200" cy="615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dirty="0"/>
                <a:t>Vert. ∠‘s ≅</a:t>
              </a:r>
              <a:endParaRPr lang="en-US" sz="2800" dirty="0"/>
            </a:p>
          </p:txBody>
        </p:sp>
      </p:grpSp>
      <p:grpSp>
        <p:nvGrpSpPr>
          <p:cNvPr id="13" name="Group 12">
            <a:extLst>
              <a:ext uri="{FF2B5EF4-FFF2-40B4-BE49-F238E27FC236}">
                <a16:creationId xmlns:a16="http://schemas.microsoft.com/office/drawing/2014/main" id="{3C18508C-5AB4-4F03-952A-586E9190CBD4}"/>
              </a:ext>
            </a:extLst>
          </p:cNvPr>
          <p:cNvGrpSpPr/>
          <p:nvPr/>
        </p:nvGrpSpPr>
        <p:grpSpPr>
          <a:xfrm>
            <a:off x="0" y="5628424"/>
            <a:ext cx="1828800" cy="897924"/>
            <a:chOff x="381000" y="2743200"/>
            <a:chExt cx="1219200" cy="1197233"/>
          </a:xfrm>
        </p:grpSpPr>
        <p:sp>
          <p:nvSpPr>
            <p:cNvPr id="14" name="TextBox 13">
              <a:extLst>
                <a:ext uri="{FF2B5EF4-FFF2-40B4-BE49-F238E27FC236}">
                  <a16:creationId xmlns:a16="http://schemas.microsoft.com/office/drawing/2014/main" id="{99C6F65F-567C-4F4E-BCC7-A30C66F33F80}"/>
                </a:ext>
              </a:extLst>
            </p:cNvPr>
            <p:cNvSpPr txBox="1"/>
            <p:nvPr/>
          </p:nvSpPr>
          <p:spPr>
            <a:xfrm>
              <a:off x="381000" y="2743200"/>
              <a:ext cx="1219200" cy="1107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a:t>∠4 ≅ ∠3</a:t>
              </a:r>
              <a:endParaRPr lang="en-US" sz="2400" baseline="-9000" dirty="0"/>
            </a:p>
          </p:txBody>
        </p:sp>
        <p:sp>
          <p:nvSpPr>
            <p:cNvPr id="15" name="TextBox 14">
              <a:extLst>
                <a:ext uri="{FF2B5EF4-FFF2-40B4-BE49-F238E27FC236}">
                  <a16:creationId xmlns:a16="http://schemas.microsoft.com/office/drawing/2014/main" id="{15A36F9C-E2B8-4A6E-A2A4-9BA8BF3FEA96}"/>
                </a:ext>
              </a:extLst>
            </p:cNvPr>
            <p:cNvSpPr txBox="1"/>
            <p:nvPr/>
          </p:nvSpPr>
          <p:spPr>
            <a:xfrm>
              <a:off x="381000" y="3324879"/>
              <a:ext cx="1219200" cy="615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dirty="0"/>
                <a:t>Vert. ∠‘s ≅</a:t>
              </a:r>
              <a:endParaRPr lang="en-US" sz="2800" dirty="0"/>
            </a:p>
          </p:txBody>
        </p:sp>
      </p:grpSp>
      <p:cxnSp>
        <p:nvCxnSpPr>
          <p:cNvPr id="17" name="Straight Arrow Connector 16">
            <a:extLst>
              <a:ext uri="{FF2B5EF4-FFF2-40B4-BE49-F238E27FC236}">
                <a16:creationId xmlns:a16="http://schemas.microsoft.com/office/drawing/2014/main" id="{67D19836-B532-4CF8-B43B-C1064B252976}"/>
              </a:ext>
            </a:extLst>
          </p:cNvPr>
          <p:cNvCxnSpPr>
            <a:cxnSpLocks/>
            <a:stCxn id="8" idx="3"/>
            <a:endCxn id="21" idx="1"/>
          </p:cNvCxnSpPr>
          <p:nvPr/>
        </p:nvCxnSpPr>
        <p:spPr>
          <a:xfrm>
            <a:off x="1828800" y="3587677"/>
            <a:ext cx="1353312" cy="783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D2EE71E-882E-400B-86EF-E12AD56B75E9}"/>
              </a:ext>
            </a:extLst>
          </p:cNvPr>
          <p:cNvCxnSpPr>
            <a:cxnSpLocks/>
            <a:stCxn id="11" idx="3"/>
            <a:endCxn id="21" idx="1"/>
          </p:cNvCxnSpPr>
          <p:nvPr/>
        </p:nvCxnSpPr>
        <p:spPr>
          <a:xfrm flipV="1">
            <a:off x="1828800" y="3666025"/>
            <a:ext cx="1353312" cy="11504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972D843D-281D-4B32-A264-3F30011FC2EE}"/>
              </a:ext>
            </a:extLst>
          </p:cNvPr>
          <p:cNvGrpSpPr/>
          <p:nvPr/>
        </p:nvGrpSpPr>
        <p:grpSpPr>
          <a:xfrm>
            <a:off x="3182112" y="3435193"/>
            <a:ext cx="1828800" cy="1302172"/>
            <a:chOff x="381000" y="2743200"/>
            <a:chExt cx="1219200" cy="1736231"/>
          </a:xfrm>
        </p:grpSpPr>
        <p:sp>
          <p:nvSpPr>
            <p:cNvPr id="21" name="TextBox 20">
              <a:extLst>
                <a:ext uri="{FF2B5EF4-FFF2-40B4-BE49-F238E27FC236}">
                  <a16:creationId xmlns:a16="http://schemas.microsoft.com/office/drawing/2014/main" id="{E77B2AA4-7AB2-4B47-984D-B4F89F957A27}"/>
                </a:ext>
              </a:extLst>
            </p:cNvPr>
            <p:cNvSpPr txBox="1"/>
            <p:nvPr/>
          </p:nvSpPr>
          <p:spPr>
            <a:xfrm>
              <a:off x="381000" y="2743200"/>
              <a:ext cx="1219200" cy="61555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a:t>∠2 ≅ ∠4</a:t>
              </a:r>
              <a:endParaRPr lang="en-US" sz="2400" baseline="-9000" dirty="0"/>
            </a:p>
          </p:txBody>
        </p:sp>
        <p:sp>
          <p:nvSpPr>
            <p:cNvPr id="22" name="TextBox 21">
              <a:extLst>
                <a:ext uri="{FF2B5EF4-FFF2-40B4-BE49-F238E27FC236}">
                  <a16:creationId xmlns:a16="http://schemas.microsoft.com/office/drawing/2014/main" id="{7014439A-8529-42E0-9FB0-C1AB849AD344}"/>
                </a:ext>
              </a:extLst>
            </p:cNvPr>
            <p:cNvSpPr txBox="1"/>
            <p:nvPr/>
          </p:nvSpPr>
          <p:spPr>
            <a:xfrm>
              <a:off x="381000" y="3371436"/>
              <a:ext cx="1219200" cy="110799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dirty="0"/>
                <a:t>Transitive</a:t>
              </a:r>
              <a:endParaRPr lang="en-US" sz="2800" dirty="0"/>
            </a:p>
          </p:txBody>
        </p:sp>
      </p:grpSp>
      <p:grpSp>
        <p:nvGrpSpPr>
          <p:cNvPr id="25" name="Group 24">
            <a:extLst>
              <a:ext uri="{FF2B5EF4-FFF2-40B4-BE49-F238E27FC236}">
                <a16:creationId xmlns:a16="http://schemas.microsoft.com/office/drawing/2014/main" id="{244FB5FA-FCCF-44A5-9AC0-2352622C712F}"/>
              </a:ext>
            </a:extLst>
          </p:cNvPr>
          <p:cNvGrpSpPr/>
          <p:nvPr/>
        </p:nvGrpSpPr>
        <p:grpSpPr>
          <a:xfrm>
            <a:off x="6019798" y="4737367"/>
            <a:ext cx="2234186" cy="1299849"/>
            <a:chOff x="381000" y="2743200"/>
            <a:chExt cx="1219200" cy="1733133"/>
          </a:xfrm>
        </p:grpSpPr>
        <p:sp>
          <p:nvSpPr>
            <p:cNvPr id="26" name="TextBox 25">
              <a:extLst>
                <a:ext uri="{FF2B5EF4-FFF2-40B4-BE49-F238E27FC236}">
                  <a16:creationId xmlns:a16="http://schemas.microsoft.com/office/drawing/2014/main" id="{8ECB6BA0-C380-43BF-9354-D396F86F1E5D}"/>
                </a:ext>
              </a:extLst>
            </p:cNvPr>
            <p:cNvSpPr txBox="1"/>
            <p:nvPr/>
          </p:nvSpPr>
          <p:spPr>
            <a:xfrm>
              <a:off x="381000" y="2743200"/>
              <a:ext cx="1219200" cy="61555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a:t>∠2 ≅ ∠3</a:t>
              </a:r>
              <a:endParaRPr lang="en-US" sz="2400" baseline="-9000" dirty="0"/>
            </a:p>
          </p:txBody>
        </p:sp>
        <p:sp>
          <p:nvSpPr>
            <p:cNvPr id="27" name="TextBox 26">
              <a:extLst>
                <a:ext uri="{FF2B5EF4-FFF2-40B4-BE49-F238E27FC236}">
                  <a16:creationId xmlns:a16="http://schemas.microsoft.com/office/drawing/2014/main" id="{9E168B7F-0380-4F97-8D68-C5355B1C99C8}"/>
                </a:ext>
              </a:extLst>
            </p:cNvPr>
            <p:cNvSpPr txBox="1"/>
            <p:nvPr/>
          </p:nvSpPr>
          <p:spPr>
            <a:xfrm>
              <a:off x="381000" y="3368338"/>
              <a:ext cx="1219200" cy="110799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dirty="0"/>
                <a:t>Transitive</a:t>
              </a:r>
              <a:endParaRPr lang="en-US" sz="2800" dirty="0"/>
            </a:p>
          </p:txBody>
        </p:sp>
      </p:grpSp>
      <p:cxnSp>
        <p:nvCxnSpPr>
          <p:cNvPr id="29" name="Straight Arrow Connector 28">
            <a:extLst>
              <a:ext uri="{FF2B5EF4-FFF2-40B4-BE49-F238E27FC236}">
                <a16:creationId xmlns:a16="http://schemas.microsoft.com/office/drawing/2014/main" id="{CD35CF2F-884D-4B68-AB01-BF7FB36B972C}"/>
              </a:ext>
            </a:extLst>
          </p:cNvPr>
          <p:cNvCxnSpPr>
            <a:stCxn id="21" idx="3"/>
            <a:endCxn id="26" idx="1"/>
          </p:cNvCxnSpPr>
          <p:nvPr/>
        </p:nvCxnSpPr>
        <p:spPr>
          <a:xfrm>
            <a:off x="5010912" y="3666026"/>
            <a:ext cx="1008886" cy="13021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5A5FA4B-2AA2-45C0-AE24-A2DC64B3C22A}"/>
              </a:ext>
            </a:extLst>
          </p:cNvPr>
          <p:cNvCxnSpPr>
            <a:stCxn id="14" idx="3"/>
            <a:endCxn id="26" idx="1"/>
          </p:cNvCxnSpPr>
          <p:nvPr/>
        </p:nvCxnSpPr>
        <p:spPr>
          <a:xfrm flipV="1">
            <a:off x="1828800" y="4968199"/>
            <a:ext cx="4190998" cy="10757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5CDF718-EE93-4936-9277-FA2E2C5B8910}"/>
              </a:ext>
            </a:extLst>
          </p:cNvPr>
          <p:cNvSpPr txBox="1"/>
          <p:nvPr/>
        </p:nvSpPr>
        <p:spPr>
          <a:xfrm>
            <a:off x="2840736" y="6309613"/>
            <a:ext cx="9351264" cy="523220"/>
          </a:xfrm>
          <a:prstGeom prst="rect">
            <a:avLst/>
          </a:prstGeom>
          <a:noFill/>
        </p:spPr>
        <p:txBody>
          <a:bodyPr wrap="square" rtlCol="0">
            <a:spAutoFit/>
          </a:bodyPr>
          <a:lstStyle/>
          <a:p>
            <a:r>
              <a:rPr lang="en-US" sz="2800" dirty="0"/>
              <a:t>107 #2, 4, 6, 8, 10, 12, 13, 15, 17, 18, 19, 24, 26, 29, 31</a:t>
            </a:r>
          </a:p>
        </p:txBody>
      </p:sp>
    </p:spTree>
    <p:extLst>
      <p:ext uri="{BB962C8B-B14F-4D97-AF65-F5344CB8AC3E}">
        <p14:creationId xmlns:p14="http://schemas.microsoft.com/office/powerpoint/2010/main" val="374323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22" presetClass="entr" presetSubtype="8"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par>
                                <p:cTn id="32" presetID="22" presetClass="entr" presetSubtype="8"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r>
              <a:rPr lang="en-US" dirty="0"/>
              <a:t>2.1 </a:t>
            </a:r>
            <a:r>
              <a:rPr lang="en-US" b="0" dirty="0"/>
              <a:t>Conditional Statements</a:t>
            </a:r>
            <a:endParaRPr lang="en-US" dirty="0"/>
          </a:p>
        </p:txBody>
      </p:sp>
      <p:sp>
        <p:nvSpPr>
          <p:cNvPr id="6" name="Rectangle 5"/>
          <p:cNvSpPr/>
          <p:nvPr/>
        </p:nvSpPr>
        <p:spPr>
          <a:xfrm>
            <a:off x="7823203" y="1600200"/>
            <a:ext cx="1393330" cy="666786"/>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sz="3733" dirty="0">
                <a:solidFill>
                  <a:schemeClr val="bg1"/>
                </a:solidFill>
              </a:rPr>
              <a:t>p </a:t>
            </a:r>
            <a:r>
              <a:rPr lang="en-US" sz="3733" dirty="0">
                <a:solidFill>
                  <a:schemeClr val="bg1"/>
                </a:solidFill>
                <a:sym typeface="Wingdings" pitchFamily="2" charset="2"/>
              </a:rPr>
              <a:t> q</a:t>
            </a:r>
            <a:endParaRPr lang="en-US" sz="3733" dirty="0">
              <a:solidFill>
                <a:schemeClr val="bg1"/>
              </a:solidFill>
            </a:endParaRPr>
          </a:p>
        </p:txBody>
      </p:sp>
      <p:sp>
        <p:nvSpPr>
          <p:cNvPr id="7" name="TextBox 6"/>
          <p:cNvSpPr txBox="1"/>
          <p:nvPr/>
        </p:nvSpPr>
        <p:spPr>
          <a:xfrm>
            <a:off x="609600" y="1676401"/>
            <a:ext cx="4775200" cy="6667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3733" dirty="0"/>
              <a:t>If-then statements</a:t>
            </a:r>
          </a:p>
        </p:txBody>
      </p:sp>
      <p:sp>
        <p:nvSpPr>
          <p:cNvPr id="8" name="TextBox 7"/>
          <p:cNvSpPr txBox="1"/>
          <p:nvPr/>
        </p:nvSpPr>
        <p:spPr>
          <a:xfrm>
            <a:off x="1219200" y="2526167"/>
            <a:ext cx="10363200" cy="551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80000"/>
              </a:lnSpc>
            </a:pPr>
            <a:r>
              <a:rPr lang="en-US" sz="3733" dirty="0"/>
              <a:t>The if part implies that the then part will happen.</a:t>
            </a:r>
          </a:p>
        </p:txBody>
      </p:sp>
      <p:sp>
        <p:nvSpPr>
          <p:cNvPr id="9" name="TextBox 8"/>
          <p:cNvSpPr txBox="1"/>
          <p:nvPr/>
        </p:nvSpPr>
        <p:spPr>
          <a:xfrm>
            <a:off x="1219200" y="3248257"/>
            <a:ext cx="10363200" cy="10114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nSpc>
                <a:spcPct val="80000"/>
              </a:lnSpc>
            </a:pPr>
            <a:r>
              <a:rPr lang="en-US" sz="3733" dirty="0"/>
              <a:t>The then part does NOT imply that the first part happened.</a:t>
            </a:r>
          </a:p>
        </p:txBody>
      </p:sp>
      <p:sp>
        <p:nvSpPr>
          <p:cNvPr id="13" name="TextBox 12">
            <a:extLst>
              <a:ext uri="{FF2B5EF4-FFF2-40B4-BE49-F238E27FC236}">
                <a16:creationId xmlns:a16="http://schemas.microsoft.com/office/drawing/2014/main" id="{57213241-F86B-41DD-82D8-9A6136396BF5}"/>
              </a:ext>
            </a:extLst>
          </p:cNvPr>
          <p:cNvSpPr txBox="1"/>
          <p:nvPr/>
        </p:nvSpPr>
        <p:spPr>
          <a:xfrm>
            <a:off x="0" y="4523874"/>
            <a:ext cx="12192000" cy="1569660"/>
          </a:xfrm>
          <a:prstGeom prst="rect">
            <a:avLst/>
          </a:prstGeom>
          <a:noFill/>
        </p:spPr>
        <p:txBody>
          <a:bodyPr wrap="square" rtlCol="0">
            <a:spAutoFit/>
          </a:bodyPr>
          <a:lstStyle/>
          <a:p>
            <a:r>
              <a:rPr lang="en-US" sz="3200" dirty="0"/>
              <a:t>If you are hungry, then you should eat.</a:t>
            </a:r>
          </a:p>
          <a:p>
            <a:r>
              <a:rPr lang="en-US" sz="3200" dirty="0"/>
              <a:t>John is hungry, so…</a:t>
            </a:r>
          </a:p>
          <a:p>
            <a:r>
              <a:rPr lang="en-US" sz="3200" dirty="0"/>
              <a:t>Megan should eat, so…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n-US" dirty="0"/>
              <a:t>2.1 </a:t>
            </a:r>
            <a:r>
              <a:rPr lang="en-US" b="0" dirty="0"/>
              <a:t>Conditional Statements</a:t>
            </a:r>
            <a:endParaRPr lang="en-US" dirty="0"/>
          </a:p>
        </p:txBody>
      </p:sp>
      <p:sp>
        <p:nvSpPr>
          <p:cNvPr id="48131" name="Rectangle 3"/>
          <p:cNvSpPr>
            <a:spLocks noGrp="1" noChangeArrowheads="1"/>
          </p:cNvSpPr>
          <p:nvPr>
            <p:ph type="body" idx="1"/>
          </p:nvPr>
        </p:nvSpPr>
        <p:spPr>
          <a:xfrm>
            <a:off x="609600" y="3200400"/>
            <a:ext cx="10972800" cy="3200400"/>
          </a:xfrm>
        </p:spPr>
        <p:txBody>
          <a:bodyPr/>
          <a:lstStyle/>
          <a:p>
            <a:pPr lvl="1"/>
            <a:r>
              <a:rPr lang="en-US" dirty="0"/>
              <a:t>Example:</a:t>
            </a:r>
          </a:p>
          <a:p>
            <a:pPr lvl="2"/>
            <a:r>
              <a:rPr lang="en-US" dirty="0"/>
              <a:t>The board is white. </a:t>
            </a:r>
          </a:p>
        </p:txBody>
      </p:sp>
      <p:sp>
        <p:nvSpPr>
          <p:cNvPr id="6" name="Rectangle 5"/>
          <p:cNvSpPr/>
          <p:nvPr/>
        </p:nvSpPr>
        <p:spPr>
          <a:xfrm>
            <a:off x="7112003" y="1653617"/>
            <a:ext cx="704039" cy="5847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3200" dirty="0">
                <a:solidFill>
                  <a:schemeClr val="bg1"/>
                </a:solidFill>
              </a:rPr>
              <a:t>~p</a:t>
            </a:r>
          </a:p>
        </p:txBody>
      </p:sp>
      <p:sp>
        <p:nvSpPr>
          <p:cNvPr id="7" name="TextBox 6"/>
          <p:cNvSpPr txBox="1"/>
          <p:nvPr/>
        </p:nvSpPr>
        <p:spPr>
          <a:xfrm>
            <a:off x="609600" y="1676401"/>
            <a:ext cx="477520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3200" dirty="0"/>
              <a:t>Negation</a:t>
            </a:r>
          </a:p>
        </p:txBody>
      </p:sp>
      <p:sp>
        <p:nvSpPr>
          <p:cNvPr id="8" name="TextBox 7"/>
          <p:cNvSpPr txBox="1"/>
          <p:nvPr/>
        </p:nvSpPr>
        <p:spPr>
          <a:xfrm>
            <a:off x="1219200" y="2305447"/>
            <a:ext cx="103632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dirty="0"/>
              <a:t>Turn it to the opposite.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r>
              <a:rPr lang="en-US" dirty="0"/>
              <a:t>2.1 </a:t>
            </a:r>
            <a:r>
              <a:rPr lang="en-US" b="0" dirty="0"/>
              <a:t>Conditional Statements</a:t>
            </a:r>
            <a:endParaRPr lang="en-US" dirty="0"/>
          </a:p>
        </p:txBody>
      </p:sp>
      <p:sp>
        <p:nvSpPr>
          <p:cNvPr id="46083" name="Rectangle 3"/>
          <p:cNvSpPr>
            <a:spLocks noGrp="1" noChangeArrowheads="1"/>
          </p:cNvSpPr>
          <p:nvPr>
            <p:ph type="body" idx="1"/>
          </p:nvPr>
        </p:nvSpPr>
        <p:spPr>
          <a:xfrm>
            <a:off x="609600" y="2921001"/>
            <a:ext cx="10972800" cy="3483193"/>
          </a:xfrm>
        </p:spPr>
        <p:txBody>
          <a:bodyPr>
            <a:normAutofit fontScale="85000" lnSpcReduction="20000"/>
          </a:bodyPr>
          <a:lstStyle/>
          <a:p>
            <a:pPr lvl="0"/>
            <a:r>
              <a:rPr lang="en-US" dirty="0"/>
              <a:t>Example:</a:t>
            </a:r>
          </a:p>
          <a:p>
            <a:pPr lvl="1"/>
            <a:r>
              <a:rPr lang="en-US" b="1" dirty="0"/>
              <a:t>If we confess our sins, then he is faithful and just to forgive us our sins.</a:t>
            </a:r>
          </a:p>
          <a:p>
            <a:pPr lvl="2"/>
            <a:r>
              <a:rPr lang="en-US" dirty="0"/>
              <a:t>p = we confess our sins</a:t>
            </a:r>
          </a:p>
          <a:p>
            <a:pPr lvl="2"/>
            <a:r>
              <a:rPr lang="en-US" dirty="0"/>
              <a:t>q = he is faithful and just to forgive us our sins</a:t>
            </a:r>
          </a:p>
          <a:p>
            <a:pPr lvl="1"/>
            <a:r>
              <a:rPr lang="en-US" dirty="0"/>
              <a:t>Converse = If he is faithful and just to forgive us our sins, then we confess our sins.</a:t>
            </a:r>
          </a:p>
          <a:p>
            <a:pPr lvl="1"/>
            <a:r>
              <a:rPr lang="en-US" dirty="0"/>
              <a:t>Does not necessarily make a true statement </a:t>
            </a:r>
            <a:br>
              <a:rPr lang="en-US" dirty="0"/>
            </a:br>
            <a:r>
              <a:rPr lang="en-US" dirty="0"/>
              <a:t>(</a:t>
            </a:r>
            <a:r>
              <a:rPr lang="en-US">
                <a:effectLst/>
              </a:rPr>
              <a:t>He may </a:t>
            </a:r>
            <a:r>
              <a:rPr lang="en-US" dirty="0">
                <a:effectLst/>
              </a:rPr>
              <a:t>be faithful and just, but many people still don’t ask for forgiveness.</a:t>
            </a:r>
            <a:r>
              <a:rPr lang="en-US" dirty="0"/>
              <a:t>)</a:t>
            </a:r>
          </a:p>
        </p:txBody>
      </p:sp>
      <p:sp>
        <p:nvSpPr>
          <p:cNvPr id="6" name="Rectangle 5"/>
          <p:cNvSpPr/>
          <p:nvPr/>
        </p:nvSpPr>
        <p:spPr>
          <a:xfrm>
            <a:off x="7416803" y="1676401"/>
            <a:ext cx="1218603" cy="5847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3200" dirty="0">
                <a:solidFill>
                  <a:schemeClr val="bg1"/>
                </a:solidFill>
              </a:rPr>
              <a:t>q </a:t>
            </a:r>
            <a:r>
              <a:rPr lang="en-US" sz="3200" dirty="0">
                <a:solidFill>
                  <a:schemeClr val="bg1"/>
                </a:solidFill>
                <a:sym typeface="Wingdings" pitchFamily="2" charset="2"/>
              </a:rPr>
              <a:t> p</a:t>
            </a:r>
            <a:endParaRPr lang="en-US" sz="3200" dirty="0">
              <a:solidFill>
                <a:schemeClr val="bg1"/>
              </a:solidFill>
            </a:endParaRPr>
          </a:p>
        </p:txBody>
      </p:sp>
      <p:sp>
        <p:nvSpPr>
          <p:cNvPr id="7" name="TextBox 6"/>
          <p:cNvSpPr txBox="1"/>
          <p:nvPr/>
        </p:nvSpPr>
        <p:spPr>
          <a:xfrm>
            <a:off x="609600" y="1676401"/>
            <a:ext cx="477520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3200" dirty="0"/>
              <a:t>Converse</a:t>
            </a:r>
          </a:p>
        </p:txBody>
      </p:sp>
      <p:sp>
        <p:nvSpPr>
          <p:cNvPr id="8" name="TextBox 7"/>
          <p:cNvSpPr txBox="1"/>
          <p:nvPr/>
        </p:nvSpPr>
        <p:spPr>
          <a:xfrm>
            <a:off x="1219200" y="2305447"/>
            <a:ext cx="103632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dirty="0"/>
              <a:t>Switch the hypothesis and conclusion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2.1 </a:t>
            </a:r>
            <a:r>
              <a:rPr lang="en-US" b="0" dirty="0"/>
              <a:t>Conditional Statements</a:t>
            </a:r>
            <a:endParaRPr lang="en-US" dirty="0"/>
          </a:p>
        </p:txBody>
      </p:sp>
      <p:sp>
        <p:nvSpPr>
          <p:cNvPr id="3" name="Content Placeholder 2"/>
          <p:cNvSpPr>
            <a:spLocks noGrp="1"/>
          </p:cNvSpPr>
          <p:nvPr>
            <p:ph idx="1"/>
          </p:nvPr>
        </p:nvSpPr>
        <p:spPr>
          <a:xfrm>
            <a:off x="609600" y="2895600"/>
            <a:ext cx="10972800" cy="3505200"/>
          </a:xfrm>
        </p:spPr>
        <p:txBody>
          <a:bodyPr>
            <a:normAutofit fontScale="85000" lnSpcReduction="10000"/>
          </a:bodyPr>
          <a:lstStyle/>
          <a:p>
            <a:pPr lvl="0"/>
            <a:r>
              <a:rPr lang="en-US" dirty="0"/>
              <a:t>Example:</a:t>
            </a:r>
          </a:p>
          <a:p>
            <a:pPr lvl="1"/>
            <a:r>
              <a:rPr lang="en-US" b="1" dirty="0"/>
              <a:t>If we confess our sins, then he is faithful and just to forgive us our sins.</a:t>
            </a:r>
          </a:p>
          <a:p>
            <a:pPr lvl="2"/>
            <a:r>
              <a:rPr lang="en-US" dirty="0"/>
              <a:t>p = we confess our sins</a:t>
            </a:r>
          </a:p>
          <a:p>
            <a:pPr lvl="2"/>
            <a:r>
              <a:rPr lang="en-US" dirty="0"/>
              <a:t>q = he is faithful and just to forgive us our sins</a:t>
            </a:r>
          </a:p>
          <a:p>
            <a:pPr lvl="1"/>
            <a:r>
              <a:rPr lang="en-US" dirty="0"/>
              <a:t>Inverse = If we don’t confess our sins, then he is not faithful and just to forgive us our sins.</a:t>
            </a:r>
          </a:p>
          <a:p>
            <a:pPr lvl="1"/>
            <a:r>
              <a:rPr lang="en-US" dirty="0"/>
              <a:t>Not necessarily true (</a:t>
            </a:r>
            <a:r>
              <a:rPr lang="en-US" dirty="0">
                <a:effectLst/>
              </a:rPr>
              <a:t>He is still faithful and just even if we do not confess.</a:t>
            </a:r>
            <a:r>
              <a:rPr lang="en-US" dirty="0"/>
              <a:t>)</a:t>
            </a:r>
          </a:p>
        </p:txBody>
      </p:sp>
      <p:sp>
        <p:nvSpPr>
          <p:cNvPr id="5" name="Rectangle 4"/>
          <p:cNvSpPr/>
          <p:nvPr/>
        </p:nvSpPr>
        <p:spPr>
          <a:xfrm>
            <a:off x="6400800" y="1676401"/>
            <a:ext cx="1802096" cy="5847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3200" dirty="0">
                <a:solidFill>
                  <a:schemeClr val="bg1"/>
                </a:solidFill>
              </a:rPr>
              <a:t>~p </a:t>
            </a:r>
            <a:r>
              <a:rPr lang="en-US" sz="3200" dirty="0">
                <a:solidFill>
                  <a:schemeClr val="bg1"/>
                </a:solidFill>
                <a:sym typeface="Wingdings" pitchFamily="2" charset="2"/>
              </a:rPr>
              <a:t> ~q</a:t>
            </a:r>
            <a:endParaRPr lang="en-US" sz="3200" dirty="0">
              <a:solidFill>
                <a:schemeClr val="bg1"/>
              </a:solidFill>
            </a:endParaRPr>
          </a:p>
        </p:txBody>
      </p:sp>
      <p:sp>
        <p:nvSpPr>
          <p:cNvPr id="7" name="TextBox 6"/>
          <p:cNvSpPr txBox="1"/>
          <p:nvPr/>
        </p:nvSpPr>
        <p:spPr>
          <a:xfrm>
            <a:off x="609600" y="1676401"/>
            <a:ext cx="477520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3200" dirty="0"/>
              <a:t>Inverse</a:t>
            </a:r>
          </a:p>
        </p:txBody>
      </p:sp>
      <p:sp>
        <p:nvSpPr>
          <p:cNvPr id="8" name="TextBox 7"/>
          <p:cNvSpPr txBox="1"/>
          <p:nvPr/>
        </p:nvSpPr>
        <p:spPr>
          <a:xfrm>
            <a:off x="1219200" y="2305447"/>
            <a:ext cx="103632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dirty="0"/>
              <a:t>Negating both the hypothesis and conclusion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Bookman-Cambria">
      <a:majorFont>
        <a:latin typeface="Bookman Old Style"/>
        <a:ea typeface=""/>
        <a:cs typeface=""/>
      </a:majorFont>
      <a:minorFont>
        <a:latin typeface="Cambri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1242</TotalTime>
  <Words>3723</Words>
  <Application>Microsoft Office PowerPoint</Application>
  <PresentationFormat>Widescreen</PresentationFormat>
  <Paragraphs>572</Paragraphs>
  <Slides>54</Slides>
  <Notes>54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54</vt:i4>
      </vt:variant>
    </vt:vector>
  </HeadingPairs>
  <TitlesOfParts>
    <vt:vector size="65" baseType="lpstr">
      <vt:lpstr>Arial</vt:lpstr>
      <vt:lpstr>Bookman Old Style</vt:lpstr>
      <vt:lpstr>Calibri</vt:lpstr>
      <vt:lpstr>Cambria</vt:lpstr>
      <vt:lpstr>Cambria Math</vt:lpstr>
      <vt:lpstr>Comic Sans MS</vt:lpstr>
      <vt:lpstr>Symbol</vt:lpstr>
      <vt:lpstr>Times New Roman</vt:lpstr>
      <vt:lpstr>Wingdings</vt:lpstr>
      <vt:lpstr>Wingdings 2</vt:lpstr>
      <vt:lpstr>Damask</vt:lpstr>
      <vt:lpstr>Reasoning and Proofs</vt:lpstr>
      <vt:lpstr>PowerPoint Presentation</vt:lpstr>
      <vt:lpstr>2.1 Conditional Statements</vt:lpstr>
      <vt:lpstr>2.1 Conditional Statements</vt:lpstr>
      <vt:lpstr>2.1 Conditional Statements</vt:lpstr>
      <vt:lpstr>2.1 Conditional Statements</vt:lpstr>
      <vt:lpstr>2.1 Conditional Statements</vt:lpstr>
      <vt:lpstr>2.1 Conditional Statements</vt:lpstr>
      <vt:lpstr>2.1 Conditional Statements</vt:lpstr>
      <vt:lpstr>2.1 Conditional Statements</vt:lpstr>
      <vt:lpstr>2.1 Conditional Statements</vt:lpstr>
      <vt:lpstr>2.1 Conditional Statements</vt:lpstr>
      <vt:lpstr>2.1 Conditional Statements</vt:lpstr>
      <vt:lpstr>2.1 Conditional Statements</vt:lpstr>
      <vt:lpstr>2.2A Inductive Reasoning</vt:lpstr>
      <vt:lpstr>2.2A Inductive Reasoning</vt:lpstr>
      <vt:lpstr>2.2A Inductive Reasoning</vt:lpstr>
      <vt:lpstr>2.2A Inductive Reasoning</vt:lpstr>
      <vt:lpstr>2.2A Inductive Reasoning</vt:lpstr>
      <vt:lpstr>2.2A Inductive Reasoning</vt:lpstr>
      <vt:lpstr>2.2A Inductive Reasoning</vt:lpstr>
      <vt:lpstr>2.2B Deductive Reasoning</vt:lpstr>
      <vt:lpstr>2.2B Deductive Reasoning</vt:lpstr>
      <vt:lpstr>2.2B Deductive Reasoning</vt:lpstr>
      <vt:lpstr>2.2B Deductive Reasoning</vt:lpstr>
      <vt:lpstr>2.2B Deductive Reasoning</vt:lpstr>
      <vt:lpstr>2.2B Deductive Reasoning</vt:lpstr>
      <vt:lpstr>2.3 Postulates and Diagrams</vt:lpstr>
      <vt:lpstr>2.3 Postulates and Diagrams</vt:lpstr>
      <vt:lpstr>2.3 Postulates and Diagrams</vt:lpstr>
      <vt:lpstr>2.3 Postulates and Diagrams</vt:lpstr>
      <vt:lpstr>2.3 Postulates and Diagrams</vt:lpstr>
      <vt:lpstr>2.3 Postulates and Diagrams</vt:lpstr>
      <vt:lpstr>2.3 Postulates and Diagrams</vt:lpstr>
      <vt:lpstr>2.3 Postulates and Diagrams</vt:lpstr>
      <vt:lpstr>2.4 Algebraic Reasoning</vt:lpstr>
      <vt:lpstr>2.4 Algebraic Reasoning</vt:lpstr>
      <vt:lpstr>2.4 Algebraic Reasoning </vt:lpstr>
      <vt:lpstr>2.4 Algebraic Reasoning</vt:lpstr>
      <vt:lpstr>2.4 Algebraic Reasoning</vt:lpstr>
      <vt:lpstr>2.4 Algebraic Reasoning</vt:lpstr>
      <vt:lpstr>2.5 Proving Statements about Segments and Angles</vt:lpstr>
      <vt:lpstr>2.5 Proving Statements about Segments and Angles</vt:lpstr>
      <vt:lpstr>2.5 Proving Statements about Segments and Angles</vt:lpstr>
      <vt:lpstr>2.5 Proving Statements about Segments and Angles</vt:lpstr>
      <vt:lpstr>2.5 Proving Statements about Segments and Angles</vt:lpstr>
      <vt:lpstr>2.5 Proving Statements about Segments and Angles</vt:lpstr>
      <vt:lpstr>2.6 Proving Geometric Relationships</vt:lpstr>
      <vt:lpstr>2.6 Proving Geometric Relationships</vt:lpstr>
      <vt:lpstr>2.6 Proving Geometric Relationships</vt:lpstr>
      <vt:lpstr>2.6 Proving Geometric Relationships</vt:lpstr>
      <vt:lpstr>2.6 Proving Geometric Relationships</vt:lpstr>
      <vt:lpstr>2.6 Proving Geometric Relationships</vt:lpstr>
      <vt:lpstr>2.6 Proving Geometric Relationships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Reasoning and Proofs</dc:title>
  <dc:creator>Richard Wright</dc:creator>
  <cp:lastModifiedBy>Richard Wright</cp:lastModifiedBy>
  <cp:revision>44</cp:revision>
  <dcterms:created xsi:type="dcterms:W3CDTF">2021-08-15T22:54:30Z</dcterms:created>
  <dcterms:modified xsi:type="dcterms:W3CDTF">2023-06-13T16:28:49Z</dcterms:modified>
</cp:coreProperties>
</file>